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71" r:id="rId2"/>
    <p:sldId id="387" r:id="rId3"/>
    <p:sldId id="392" r:id="rId4"/>
    <p:sldId id="396" r:id="rId5"/>
    <p:sldId id="303" r:id="rId6"/>
    <p:sldId id="304" r:id="rId7"/>
    <p:sldId id="305" r:id="rId8"/>
    <p:sldId id="306" r:id="rId9"/>
    <p:sldId id="307" r:id="rId10"/>
    <p:sldId id="308" r:id="rId11"/>
    <p:sldId id="309" r:id="rId12"/>
    <p:sldId id="310" r:id="rId13"/>
    <p:sldId id="311" r:id="rId14"/>
    <p:sldId id="312" r:id="rId15"/>
    <p:sldId id="302" r:id="rId16"/>
    <p:sldId id="313" r:id="rId17"/>
    <p:sldId id="398" r:id="rId18"/>
    <p:sldId id="399" r:id="rId19"/>
    <p:sldId id="393" r:id="rId20"/>
    <p:sldId id="397" r:id="rId21"/>
    <p:sldId id="315" r:id="rId22"/>
    <p:sldId id="378" r:id="rId23"/>
    <p:sldId id="382" r:id="rId24"/>
    <p:sldId id="383" r:id="rId25"/>
    <p:sldId id="386" r:id="rId26"/>
    <p:sldId id="401" r:id="rId27"/>
    <p:sldId id="384" r:id="rId28"/>
    <p:sldId id="385" r:id="rId29"/>
    <p:sldId id="389" r:id="rId30"/>
    <p:sldId id="390" r:id="rId31"/>
    <p:sldId id="391" r:id="rId32"/>
    <p:sldId id="394" r:id="rId33"/>
    <p:sldId id="395" r:id="rId34"/>
    <p:sldId id="388" r:id="rId35"/>
    <p:sldId id="400" r:id="rId36"/>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3366CC"/>
    <a:srgbClr val="FF99FF"/>
    <a:srgbClr val="66FFCC"/>
    <a:srgbClr val="FF9933"/>
    <a:srgbClr val="000099"/>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48"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2472"/>
    </p:cViewPr>
  </p:outlineViewPr>
  <p:notesTextViewPr>
    <p:cViewPr>
      <p:scale>
        <a:sx n="100" d="100"/>
        <a:sy n="100" d="100"/>
      </p:scale>
      <p:origin x="0" y="0"/>
    </p:cViewPr>
  </p:notesTextViewPr>
  <p:sorterViewPr>
    <p:cViewPr>
      <p:scale>
        <a:sx n="66" d="100"/>
        <a:sy n="66" d="100"/>
      </p:scale>
      <p:origin x="0" y="33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59A2832B-C554-40FF-B1B2-6F190D9A7A32}" type="datetimeFigureOut">
              <a:rPr lang="en-US"/>
              <a:pPr>
                <a:defRPr/>
              </a:pPr>
              <a:t>6/26/2020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27D2822-EDEB-4215-B3A0-0A6AB823AB64}" type="slidenum">
              <a:rPr lang="en-US" altLang="el-GR"/>
              <a:pPr/>
              <a:t>‹#›</a:t>
            </a:fld>
            <a:endParaRPr lang="en-US" altLang="el-GR"/>
          </a:p>
        </p:txBody>
      </p:sp>
    </p:spTree>
    <p:extLst>
      <p:ext uri="{BB962C8B-B14F-4D97-AF65-F5344CB8AC3E}">
        <p14:creationId xmlns:p14="http://schemas.microsoft.com/office/powerpoint/2010/main" val="2071243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EE53CD25-4B09-45A9-A393-53F83F2F5F7D}" type="slidenum">
              <a:rPr lang="el-GR" altLang="el-GR"/>
              <a:pPr/>
              <a:t>‹#›</a:t>
            </a:fld>
            <a:endParaRPr lang="el-GR" altLang="el-GR"/>
          </a:p>
        </p:txBody>
      </p:sp>
    </p:spTree>
    <p:extLst>
      <p:ext uri="{BB962C8B-B14F-4D97-AF65-F5344CB8AC3E}">
        <p14:creationId xmlns:p14="http://schemas.microsoft.com/office/powerpoint/2010/main" val="4152620510"/>
      </p:ext>
    </p:extLst>
  </p:cSld>
  <p:clrMapOvr>
    <a:masterClrMapping/>
  </p:clrMapOvr>
  <p:transition spd="slow">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EF7A2DC9-BEED-4A72-B0E1-1D6A09FB9259}" type="slidenum">
              <a:rPr lang="el-GR" altLang="el-GR"/>
              <a:pPr/>
              <a:t>‹#›</a:t>
            </a:fld>
            <a:endParaRPr lang="el-GR" altLang="el-GR"/>
          </a:p>
        </p:txBody>
      </p:sp>
    </p:spTree>
    <p:extLst>
      <p:ext uri="{BB962C8B-B14F-4D97-AF65-F5344CB8AC3E}">
        <p14:creationId xmlns:p14="http://schemas.microsoft.com/office/powerpoint/2010/main" val="622222695"/>
      </p:ext>
    </p:extLst>
  </p:cSld>
  <p:clrMapOvr>
    <a:masterClrMapping/>
  </p:clrMapOvr>
  <p:transition spd="slow">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96B4F6E5-F88F-49CB-957A-326F31EDD74E}" type="slidenum">
              <a:rPr lang="el-GR" altLang="el-GR"/>
              <a:pPr/>
              <a:t>‹#›</a:t>
            </a:fld>
            <a:endParaRPr lang="el-GR" altLang="el-GR"/>
          </a:p>
        </p:txBody>
      </p:sp>
    </p:spTree>
    <p:extLst>
      <p:ext uri="{BB962C8B-B14F-4D97-AF65-F5344CB8AC3E}">
        <p14:creationId xmlns:p14="http://schemas.microsoft.com/office/powerpoint/2010/main" val="3191773144"/>
      </p:ext>
    </p:extLst>
  </p:cSld>
  <p:clrMapOvr>
    <a:masterClrMapping/>
  </p:clrMapOvr>
  <p:transition spd="slow">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CDAA6F1C-C9C2-4619-AF99-C36F808B99F6}" type="slidenum">
              <a:rPr lang="el-GR" altLang="el-GR"/>
              <a:pPr/>
              <a:t>‹#›</a:t>
            </a:fld>
            <a:endParaRPr lang="el-GR" altLang="el-GR"/>
          </a:p>
        </p:txBody>
      </p:sp>
    </p:spTree>
    <p:extLst>
      <p:ext uri="{BB962C8B-B14F-4D97-AF65-F5344CB8AC3E}">
        <p14:creationId xmlns:p14="http://schemas.microsoft.com/office/powerpoint/2010/main" val="4245485636"/>
      </p:ext>
    </p:extLst>
  </p:cSld>
  <p:clrMapOvr>
    <a:masterClrMapping/>
  </p:clrMapOvr>
  <p:transition spd="slow">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025A204C-5454-4CB0-B54D-06ABE9F6E610}" type="slidenum">
              <a:rPr lang="el-GR" altLang="el-GR"/>
              <a:pPr/>
              <a:t>‹#›</a:t>
            </a:fld>
            <a:endParaRPr lang="el-GR" altLang="el-GR"/>
          </a:p>
        </p:txBody>
      </p:sp>
    </p:spTree>
    <p:extLst>
      <p:ext uri="{BB962C8B-B14F-4D97-AF65-F5344CB8AC3E}">
        <p14:creationId xmlns:p14="http://schemas.microsoft.com/office/powerpoint/2010/main" val="2554488454"/>
      </p:ext>
    </p:extLst>
  </p:cSld>
  <p:clrMapOvr>
    <a:masterClrMapping/>
  </p:clrMapOvr>
  <p:transition spd="slow">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43A94748-3003-4DFF-8440-11B024035541}" type="slidenum">
              <a:rPr lang="el-GR" altLang="el-GR"/>
              <a:pPr/>
              <a:t>‹#›</a:t>
            </a:fld>
            <a:endParaRPr lang="el-GR" altLang="el-GR"/>
          </a:p>
        </p:txBody>
      </p:sp>
    </p:spTree>
    <p:extLst>
      <p:ext uri="{BB962C8B-B14F-4D97-AF65-F5344CB8AC3E}">
        <p14:creationId xmlns:p14="http://schemas.microsoft.com/office/powerpoint/2010/main" val="841370285"/>
      </p:ext>
    </p:extLst>
  </p:cSld>
  <p:clrMapOvr>
    <a:masterClrMapping/>
  </p:clrMapOvr>
  <p:transitio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fld id="{755DD517-C984-4C1E-9A49-C3F7FF4BE2B0}" type="slidenum">
              <a:rPr lang="el-GR" altLang="el-GR"/>
              <a:pPr/>
              <a:t>‹#›</a:t>
            </a:fld>
            <a:endParaRPr lang="el-GR" altLang="el-GR"/>
          </a:p>
        </p:txBody>
      </p:sp>
    </p:spTree>
    <p:extLst>
      <p:ext uri="{BB962C8B-B14F-4D97-AF65-F5344CB8AC3E}">
        <p14:creationId xmlns:p14="http://schemas.microsoft.com/office/powerpoint/2010/main" val="2833109777"/>
      </p:ext>
    </p:extLst>
  </p:cSld>
  <p:clrMapOvr>
    <a:masterClrMapping/>
  </p:clrMapOvr>
  <p:transition spd="slow">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fld id="{073B2F3A-8C97-44D0-A357-533B86F3D855}" type="slidenum">
              <a:rPr lang="el-GR" altLang="el-GR"/>
              <a:pPr/>
              <a:t>‹#›</a:t>
            </a:fld>
            <a:endParaRPr lang="el-GR" altLang="el-GR"/>
          </a:p>
        </p:txBody>
      </p:sp>
    </p:spTree>
    <p:extLst>
      <p:ext uri="{BB962C8B-B14F-4D97-AF65-F5344CB8AC3E}">
        <p14:creationId xmlns:p14="http://schemas.microsoft.com/office/powerpoint/2010/main" val="2921171192"/>
      </p:ext>
    </p:extLst>
  </p:cSld>
  <p:clrMapOvr>
    <a:masterClrMapping/>
  </p:clrMapOvr>
  <p:transition spd="slow">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fld id="{864506DD-C4A0-4AE5-87C8-EB843059D64F}" type="slidenum">
              <a:rPr lang="el-GR" altLang="el-GR"/>
              <a:pPr/>
              <a:t>‹#›</a:t>
            </a:fld>
            <a:endParaRPr lang="el-GR" altLang="el-GR"/>
          </a:p>
        </p:txBody>
      </p:sp>
    </p:spTree>
    <p:extLst>
      <p:ext uri="{BB962C8B-B14F-4D97-AF65-F5344CB8AC3E}">
        <p14:creationId xmlns:p14="http://schemas.microsoft.com/office/powerpoint/2010/main" val="3623972676"/>
      </p:ext>
    </p:extLst>
  </p:cSld>
  <p:clrMapOvr>
    <a:masterClrMapping/>
  </p:clrMapOvr>
  <p:transition spd="slow">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20D348A1-9FB5-46C5-8F41-E9E086B75378}" type="slidenum">
              <a:rPr lang="el-GR" altLang="el-GR"/>
              <a:pPr/>
              <a:t>‹#›</a:t>
            </a:fld>
            <a:endParaRPr lang="el-GR" altLang="el-GR"/>
          </a:p>
        </p:txBody>
      </p:sp>
    </p:spTree>
    <p:extLst>
      <p:ext uri="{BB962C8B-B14F-4D97-AF65-F5344CB8AC3E}">
        <p14:creationId xmlns:p14="http://schemas.microsoft.com/office/powerpoint/2010/main" val="460114394"/>
      </p:ext>
    </p:extLst>
  </p:cSld>
  <p:clrMapOvr>
    <a:masterClrMapping/>
  </p:clrMapOvr>
  <p:transition spd="slow">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D8F017E6-98D2-4861-BEA8-BF73F0E8ABC5}" type="slidenum">
              <a:rPr lang="el-GR" altLang="el-GR"/>
              <a:pPr/>
              <a:t>‹#›</a:t>
            </a:fld>
            <a:endParaRPr lang="el-GR" altLang="el-GR"/>
          </a:p>
        </p:txBody>
      </p:sp>
    </p:spTree>
    <p:extLst>
      <p:ext uri="{BB962C8B-B14F-4D97-AF65-F5344CB8AC3E}">
        <p14:creationId xmlns:p14="http://schemas.microsoft.com/office/powerpoint/2010/main" val="3933419277"/>
      </p:ext>
    </p:extLst>
  </p:cSld>
  <p:clrMapOvr>
    <a:masterClrMapping/>
  </p:clrMapOvr>
  <p:transition spd="slow">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Click to edit Master text styles</a:t>
            </a:r>
          </a:p>
          <a:p>
            <a:pPr lvl="1"/>
            <a:r>
              <a:rPr lang="el-GR" altLang="el-GR" smtClean="0"/>
              <a:t>Second level</a:t>
            </a:r>
          </a:p>
          <a:p>
            <a:pPr lvl="2"/>
            <a:r>
              <a:rPr lang="el-GR" altLang="el-GR" smtClean="0"/>
              <a:t>Third level</a:t>
            </a:r>
          </a:p>
          <a:p>
            <a:pPr lvl="3"/>
            <a:r>
              <a:rPr lang="el-GR" altLang="el-GR" smtClean="0"/>
              <a:t>Fourth level</a:t>
            </a:r>
          </a:p>
          <a:p>
            <a:pPr lvl="4"/>
            <a:r>
              <a:rPr lang="el-GR" alt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E9CD50E-B4AF-4B52-AE45-E6DA85DA41E2}" type="slidenum">
              <a:rPr lang="el-GR" altLang="el-G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stas_documents\paidagogika\sholikes_giortes\telikes_giortes\mathitika_hronia\eikones_mathitika_hronia\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1116013" y="4868863"/>
            <a:ext cx="6551612" cy="1295400"/>
          </a:xfrm>
        </p:spPr>
        <p:txBody>
          <a:bodyPr rtlCol="0">
            <a:normAutofit fontScale="90000"/>
          </a:bodyPr>
          <a:lstStyle/>
          <a:p>
            <a:pPr eaLnBrk="1" fontAlgn="auto" hangingPunct="1">
              <a:lnSpc>
                <a:spcPct val="150000"/>
              </a:lnSpc>
              <a:spcAft>
                <a:spcPts val="0"/>
              </a:spcAft>
              <a:defRPr/>
            </a:pPr>
            <a:r>
              <a:rPr lang="el-GR" sz="3600" b="1" dirty="0" smtClean="0">
                <a:solidFill>
                  <a:srgbClr val="002060"/>
                </a:solidFill>
                <a:latin typeface="Segoe Script" pitchFamily="34" charset="0"/>
              </a:rPr>
              <a:t/>
            </a:r>
            <a:br>
              <a:rPr lang="el-GR" sz="3600" b="1" dirty="0" smtClean="0">
                <a:solidFill>
                  <a:srgbClr val="002060"/>
                </a:solidFill>
                <a:latin typeface="Segoe Script" pitchFamily="34" charset="0"/>
              </a:rPr>
            </a:br>
            <a:r>
              <a:rPr lang="el-GR" sz="3600" b="1" dirty="0" smtClean="0">
                <a:solidFill>
                  <a:srgbClr val="C00000"/>
                </a:solidFill>
                <a:latin typeface="Segoe Script" pitchFamily="34" charset="0"/>
              </a:rPr>
              <a:t>Απονομή απολυτηρίων </a:t>
            </a:r>
            <a:br>
              <a:rPr lang="el-GR" sz="3600" b="1" dirty="0" smtClean="0">
                <a:solidFill>
                  <a:srgbClr val="C00000"/>
                </a:solidFill>
                <a:latin typeface="Segoe Script" pitchFamily="34" charset="0"/>
              </a:rPr>
            </a:br>
            <a:r>
              <a:rPr lang="el-GR" sz="3600" b="1" dirty="0" smtClean="0">
                <a:solidFill>
                  <a:srgbClr val="C00000"/>
                </a:solidFill>
                <a:latin typeface="Segoe Script" pitchFamily="34" charset="0"/>
              </a:rPr>
              <a:t>και αναμνηστικών </a:t>
            </a:r>
            <a:br>
              <a:rPr lang="el-GR" sz="3600" b="1" dirty="0" smtClean="0">
                <a:solidFill>
                  <a:srgbClr val="C00000"/>
                </a:solidFill>
                <a:latin typeface="Segoe Script" pitchFamily="34" charset="0"/>
              </a:rPr>
            </a:br>
            <a:r>
              <a:rPr lang="el-GR" sz="3600" b="1" dirty="0" smtClean="0">
                <a:solidFill>
                  <a:srgbClr val="C00000"/>
                </a:solidFill>
                <a:latin typeface="Segoe Script" pitchFamily="34" charset="0"/>
              </a:rPr>
              <a:t>πλακετών</a:t>
            </a:r>
            <a:r>
              <a:rPr lang="el-GR" sz="3100" b="1" dirty="0" smtClean="0">
                <a:solidFill>
                  <a:srgbClr val="002060"/>
                </a:solidFill>
                <a:latin typeface="Segoe Script" pitchFamily="34" charset="0"/>
              </a:rPr>
              <a:t/>
            </a:r>
            <a:br>
              <a:rPr lang="el-GR" sz="3100" b="1" dirty="0" smtClean="0">
                <a:solidFill>
                  <a:srgbClr val="002060"/>
                </a:solidFill>
                <a:latin typeface="Segoe Script" pitchFamily="34" charset="0"/>
              </a:rPr>
            </a:br>
            <a:r>
              <a:rPr lang="el-GR" sz="3100" b="1" dirty="0" smtClean="0">
                <a:solidFill>
                  <a:srgbClr val="002060"/>
                </a:solidFill>
                <a:latin typeface="Segoe Script" pitchFamily="34" charset="0"/>
              </a:rPr>
              <a:t> </a:t>
            </a:r>
            <a:r>
              <a:rPr lang="el-GR" dirty="0"/>
              <a:t/>
            </a:r>
            <a:br>
              <a:rPr lang="el-GR" dirty="0"/>
            </a:br>
            <a:endParaRPr lang="el-GR" dirty="0"/>
          </a:p>
        </p:txBody>
      </p:sp>
      <p:sp>
        <p:nvSpPr>
          <p:cNvPr id="10" name="Rectangle 9"/>
          <p:cNvSpPr/>
          <p:nvPr/>
        </p:nvSpPr>
        <p:spPr>
          <a:xfrm>
            <a:off x="899592" y="2067476"/>
            <a:ext cx="6120680" cy="2123658"/>
          </a:xfrm>
          <a:prstGeom prst="rect">
            <a:avLst/>
          </a:prstGeom>
          <a:noFill/>
        </p:spPr>
        <p:txBody>
          <a:bodyPr>
            <a:spAutoFit/>
            <a:scene3d>
              <a:camera prst="orthographicFront"/>
              <a:lightRig rig="threePt" dir="t"/>
            </a:scene3d>
            <a:sp3d extrusionH="57150">
              <a:bevelT w="38100" h="38100" prst="relaxedInset"/>
            </a:sp3d>
          </a:bodyPr>
          <a:lstStyle/>
          <a:p>
            <a:pPr algn="ctr" eaLnBrk="1" fontAlgn="auto" hangingPunct="1">
              <a:spcBef>
                <a:spcPts val="0"/>
              </a:spcBef>
              <a:spcAft>
                <a:spcPts val="0"/>
              </a:spcAft>
              <a:defRPr/>
            </a:pPr>
            <a:r>
              <a:rPr lang="el-GR"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itchFamily="18" charset="0"/>
                <a:cs typeface="+mn-cs"/>
              </a:rPr>
              <a:t> Περιφερειακό Δημοτικό </a:t>
            </a:r>
            <a:r>
              <a:rPr lang="el-GR"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itchFamily="18" charset="0"/>
                <a:cs typeface="+mn-cs"/>
              </a:rPr>
              <a:t>Σχολείο </a:t>
            </a:r>
            <a:r>
              <a:rPr lang="el-GR"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itchFamily="18" charset="0"/>
                <a:cs typeface="+mn-cs"/>
              </a:rPr>
              <a:t>Αλεθρικο</a:t>
            </a:r>
            <a:r>
              <a:rPr lang="el-GR"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itchFamily="18" charset="0"/>
                <a:cs typeface="+mn-cs"/>
              </a:rPr>
              <a:t>ύ</a:t>
            </a:r>
            <a:endPar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0813475-E14B-4B85-ACF5-D2C7AB4B54F0}" type="slidenum">
              <a:rPr lang="el-GR" altLang="el-GR" sz="1400"/>
              <a:pPr/>
              <a:t>10</a:t>
            </a:fld>
            <a:endParaRPr lang="el-GR" altLang="el-GR" sz="1400"/>
          </a:p>
        </p:txBody>
      </p:sp>
      <p:sp>
        <p:nvSpPr>
          <p:cNvPr id="7" name="Rectangle 4"/>
          <p:cNvSpPr>
            <a:spLocks noGrp="1" noChangeArrowheads="1"/>
          </p:cNvSpPr>
          <p:nvPr>
            <p:ph type="title"/>
          </p:nvPr>
        </p:nvSpPr>
        <p:spPr>
          <a:xfrm>
            <a:off x="179388" y="188913"/>
            <a:ext cx="8243887" cy="804862"/>
          </a:xfrm>
        </p:spPr>
        <p:txBody>
          <a:bodyPr/>
          <a:lstStyle/>
          <a:p>
            <a:r>
              <a:rPr lang="el-GR" altLang="el-GR" sz="4800" b="1" dirty="0" smtClean="0">
                <a:solidFill>
                  <a:srgbClr val="FF0000"/>
                </a:solidFill>
                <a:latin typeface="Comic Sans MS" pitchFamily="66" charset="0"/>
              </a:rPr>
              <a:t>Κυριάκος Γιάγκου</a:t>
            </a:r>
          </a:p>
        </p:txBody>
      </p:sp>
      <p:sp>
        <p:nvSpPr>
          <p:cNvPr id="6" name="Rectangle 4"/>
          <p:cNvSpPr txBox="1">
            <a:spLocks noChangeArrowheads="1"/>
          </p:cNvSpPr>
          <p:nvPr/>
        </p:nvSpPr>
        <p:spPr bwMode="auto">
          <a:xfrm>
            <a:off x="4256981" y="2060848"/>
            <a:ext cx="4429819" cy="2662237"/>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Ένα </a:t>
            </a:r>
            <a:r>
              <a:rPr lang="el-GR" sz="2800" b="1" kern="0" dirty="0">
                <a:solidFill>
                  <a:srgbClr val="000066"/>
                </a:solidFill>
                <a:latin typeface="Comic Sans MS" pitchFamily="66" charset="0"/>
                <a:ea typeface="+mj-ea"/>
                <a:cs typeface="+mj-cs"/>
              </a:rPr>
              <a:t>τεράστιο ΕΥΧΑΡΙΣΤΩ σε όλους τους δασκάλους </a:t>
            </a:r>
            <a:r>
              <a:rPr lang="el-GR" sz="2800" b="1" kern="0" dirty="0" smtClean="0">
                <a:solidFill>
                  <a:srgbClr val="000066"/>
                </a:solidFill>
                <a:latin typeface="Comic Sans MS" pitchFamily="66" charset="0"/>
                <a:ea typeface="+mj-ea"/>
                <a:cs typeface="+mj-cs"/>
              </a:rPr>
              <a:t>και σε όλες τις δασκάλες μου</a:t>
            </a:r>
            <a:r>
              <a:rPr lang="el-GR" sz="2800" b="1" kern="0" dirty="0">
                <a:solidFill>
                  <a:srgbClr val="000066"/>
                </a:solidFill>
                <a:latin typeface="Comic Sans MS" pitchFamily="66" charset="0"/>
                <a:ea typeface="+mj-ea"/>
                <a:cs typeface="+mj-cs"/>
              </a:rPr>
              <a:t>, </a:t>
            </a:r>
            <a:r>
              <a:rPr lang="el-GR" sz="2800" b="1" kern="0" dirty="0" smtClean="0">
                <a:solidFill>
                  <a:srgbClr val="000066"/>
                </a:solidFill>
                <a:latin typeface="Comic Sans MS" pitchFamily="66" charset="0"/>
                <a:ea typeface="+mj-ea"/>
                <a:cs typeface="+mj-cs"/>
              </a:rPr>
              <a:t>αυτά </a:t>
            </a:r>
            <a:r>
              <a:rPr lang="el-GR" sz="2800" b="1" kern="0" dirty="0">
                <a:solidFill>
                  <a:srgbClr val="000066"/>
                </a:solidFill>
                <a:latin typeface="Comic Sans MS" pitchFamily="66" charset="0"/>
                <a:ea typeface="+mj-ea"/>
                <a:cs typeface="+mj-cs"/>
              </a:rPr>
              <a:t>τα έξι ολόκληρα χρόνια  στο Δημοτικό Σχολείο!</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268760"/>
            <a:ext cx="3241047" cy="4536000"/>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AE5E3E83-29AF-4BD3-9637-F8E149935978}" type="slidenum">
              <a:rPr lang="el-GR" altLang="el-GR" sz="1400"/>
              <a:pPr/>
              <a:t>11</a:t>
            </a:fld>
            <a:endParaRPr lang="el-GR" altLang="el-GR" sz="1400" dirty="0"/>
          </a:p>
        </p:txBody>
      </p:sp>
      <p:sp>
        <p:nvSpPr>
          <p:cNvPr id="6" name="Rectangle 4"/>
          <p:cNvSpPr>
            <a:spLocks noGrp="1" noChangeArrowheads="1"/>
          </p:cNvSpPr>
          <p:nvPr>
            <p:ph type="title"/>
          </p:nvPr>
        </p:nvSpPr>
        <p:spPr>
          <a:xfrm>
            <a:off x="115888" y="260648"/>
            <a:ext cx="8243887" cy="804862"/>
          </a:xfrm>
        </p:spPr>
        <p:txBody>
          <a:bodyPr/>
          <a:lstStyle/>
          <a:p>
            <a:r>
              <a:rPr lang="el-GR" altLang="el-GR" sz="4800" b="1" dirty="0" smtClean="0">
                <a:solidFill>
                  <a:srgbClr val="FF0000"/>
                </a:solidFill>
                <a:latin typeface="Comic Sans MS" pitchFamily="66" charset="0"/>
              </a:rPr>
              <a:t>Σάββας Κοντόπουλος</a:t>
            </a:r>
          </a:p>
        </p:txBody>
      </p:sp>
      <p:sp>
        <p:nvSpPr>
          <p:cNvPr id="7" name="Rectangle 4"/>
          <p:cNvSpPr txBox="1">
            <a:spLocks noChangeArrowheads="1"/>
          </p:cNvSpPr>
          <p:nvPr/>
        </p:nvSpPr>
        <p:spPr bwMode="auto">
          <a:xfrm>
            <a:off x="4139952" y="1556792"/>
            <a:ext cx="4320480" cy="3887787"/>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Νιώθω </a:t>
            </a:r>
            <a:r>
              <a:rPr lang="el-GR" sz="2800" b="1" kern="0" dirty="0">
                <a:solidFill>
                  <a:srgbClr val="000066"/>
                </a:solidFill>
                <a:latin typeface="Comic Sans MS" pitchFamily="66" charset="0"/>
                <a:ea typeface="+mj-ea"/>
                <a:cs typeface="+mj-cs"/>
              </a:rPr>
              <a:t>χαρά που θα φύγω από το Δημοτικό και λύπη που </a:t>
            </a:r>
            <a:r>
              <a:rPr lang="el-GR" sz="2800" b="1" kern="0" dirty="0" smtClean="0">
                <a:solidFill>
                  <a:srgbClr val="000066"/>
                </a:solidFill>
                <a:latin typeface="Comic Sans MS" pitchFamily="66" charset="0"/>
                <a:ea typeface="+mj-ea"/>
                <a:cs typeface="+mj-cs"/>
              </a:rPr>
              <a:t>δε </a:t>
            </a:r>
            <a:r>
              <a:rPr lang="el-GR" sz="2800" b="1" kern="0" dirty="0">
                <a:solidFill>
                  <a:srgbClr val="000066"/>
                </a:solidFill>
                <a:latin typeface="Comic Sans MS" pitchFamily="66" charset="0"/>
                <a:ea typeface="+mj-ea"/>
                <a:cs typeface="+mj-cs"/>
              </a:rPr>
              <a:t>θα ξαναδώ τους συμμαθητές μου ως </a:t>
            </a:r>
            <a:r>
              <a:rPr lang="el-GR" sz="2800" b="1" kern="0" dirty="0" smtClean="0">
                <a:solidFill>
                  <a:srgbClr val="000066"/>
                </a:solidFill>
                <a:latin typeface="Comic Sans MS" pitchFamily="66" charset="0"/>
                <a:ea typeface="+mj-ea"/>
                <a:cs typeface="+mj-cs"/>
              </a:rPr>
              <a:t>μια ομάδα</a:t>
            </a:r>
            <a:r>
              <a:rPr lang="el-GR" sz="2800" b="1" kern="0" dirty="0">
                <a:solidFill>
                  <a:srgbClr val="000066"/>
                </a:solidFill>
                <a:latin typeface="Comic Sans MS" pitchFamily="66" charset="0"/>
                <a:ea typeface="+mj-ea"/>
                <a:cs typeface="+mj-cs"/>
              </a:rPr>
              <a:t>. </a:t>
            </a:r>
            <a:r>
              <a:rPr lang="el-GR" sz="2800" b="1" kern="0" dirty="0" smtClean="0">
                <a:solidFill>
                  <a:srgbClr val="000066"/>
                </a:solidFill>
                <a:latin typeface="Comic Sans MS" pitchFamily="66" charset="0"/>
                <a:ea typeface="+mj-ea"/>
                <a:cs typeface="+mj-cs"/>
              </a:rPr>
              <a:t>Εύχομαι </a:t>
            </a:r>
            <a:r>
              <a:rPr lang="el-GR" sz="2800" b="1" kern="0" dirty="0">
                <a:solidFill>
                  <a:srgbClr val="000066"/>
                </a:solidFill>
                <a:latin typeface="Comic Sans MS" pitchFamily="66" charset="0"/>
                <a:ea typeface="+mj-ea"/>
                <a:cs typeface="+mj-cs"/>
              </a:rPr>
              <a:t>σε όλους </a:t>
            </a:r>
            <a:r>
              <a:rPr lang="el-GR" sz="2800" b="1" kern="0" dirty="0" smtClean="0">
                <a:solidFill>
                  <a:srgbClr val="000066"/>
                </a:solidFill>
                <a:latin typeface="Comic Sans MS" pitchFamily="66" charset="0"/>
                <a:ea typeface="+mj-ea"/>
                <a:cs typeface="+mj-cs"/>
              </a:rPr>
              <a:t>και όλες καλή </a:t>
            </a:r>
            <a:r>
              <a:rPr lang="el-GR" sz="2800" b="1" kern="0" dirty="0">
                <a:solidFill>
                  <a:srgbClr val="000066"/>
                </a:solidFill>
                <a:latin typeface="Comic Sans MS" pitchFamily="66" charset="0"/>
                <a:ea typeface="+mj-ea"/>
                <a:cs typeface="+mj-cs"/>
              </a:rPr>
              <a:t>αρχή</a:t>
            </a:r>
            <a:r>
              <a:rPr lang="el-GR" sz="2800" b="1" kern="0" dirty="0" smtClean="0">
                <a:solidFill>
                  <a:srgbClr val="000066"/>
                </a:solidFill>
                <a:latin typeface="Comic Sans MS" pitchFamily="66" charset="0"/>
                <a:ea typeface="+mj-ea"/>
                <a:cs typeface="+mj-cs"/>
              </a:rPr>
              <a:t>!</a:t>
            </a:r>
            <a:endParaRPr lang="el-GR" sz="28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340768"/>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AC22CEFE-AAC8-4C11-B80B-33D956D3E57C}" type="slidenum">
              <a:rPr lang="el-GR" altLang="el-GR" sz="1400"/>
              <a:pPr/>
              <a:t>12</a:t>
            </a:fld>
            <a:endParaRPr lang="el-GR" altLang="el-GR" sz="1400"/>
          </a:p>
        </p:txBody>
      </p:sp>
      <p:sp>
        <p:nvSpPr>
          <p:cNvPr id="7" name="Rectangle 4"/>
          <p:cNvSpPr>
            <a:spLocks noGrp="1" noChangeArrowheads="1"/>
          </p:cNvSpPr>
          <p:nvPr>
            <p:ph type="title"/>
          </p:nvPr>
        </p:nvSpPr>
        <p:spPr>
          <a:xfrm>
            <a:off x="107504" y="188640"/>
            <a:ext cx="9144000" cy="804863"/>
          </a:xfrm>
        </p:spPr>
        <p:txBody>
          <a:bodyPr/>
          <a:lstStyle/>
          <a:p>
            <a:r>
              <a:rPr lang="el-GR" altLang="el-GR" sz="4800" b="1" dirty="0" smtClean="0">
                <a:solidFill>
                  <a:srgbClr val="FF0000"/>
                </a:solidFill>
                <a:latin typeface="Comic Sans MS" pitchFamily="66" charset="0"/>
              </a:rPr>
              <a:t>Χαράλαμπος Κρασέ</a:t>
            </a:r>
          </a:p>
        </p:txBody>
      </p:sp>
      <p:sp>
        <p:nvSpPr>
          <p:cNvPr id="8" name="Rectangle 4"/>
          <p:cNvSpPr txBox="1">
            <a:spLocks noChangeArrowheads="1"/>
          </p:cNvSpPr>
          <p:nvPr/>
        </p:nvSpPr>
        <p:spPr bwMode="auto">
          <a:xfrm>
            <a:off x="3923928" y="1674676"/>
            <a:ext cx="4643438" cy="3889375"/>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Χαίρομαι </a:t>
            </a:r>
            <a:r>
              <a:rPr lang="el-GR" sz="2400" b="1" kern="0" dirty="0">
                <a:solidFill>
                  <a:srgbClr val="000066"/>
                </a:solidFill>
                <a:latin typeface="Comic Sans MS" pitchFamily="66" charset="0"/>
                <a:ea typeface="+mj-ea"/>
                <a:cs typeface="+mj-cs"/>
              </a:rPr>
              <a:t>που θα πάω    Γυμνάσιο, γιατί θα κάνω νέες φιλίες και θα γνωρίσω νέα άτομα. Θα  μου λείψει  όμως το Δημοτικό γιατί ήμουν εκεί για έξι ολόκληρα χρόνια και νομίζω θα είναι μια πάρα πολύ μεγάλη αλλαγή για μένα.</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306551"/>
            <a:ext cx="3240000" cy="4533821"/>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BA0DCB4-C5BC-40C9-85F0-03016F8AEC46}" type="slidenum">
              <a:rPr lang="el-GR" altLang="el-GR" sz="1400"/>
              <a:pPr/>
              <a:t>13</a:t>
            </a:fld>
            <a:endParaRPr lang="el-GR" altLang="el-GR" sz="1400"/>
          </a:p>
        </p:txBody>
      </p:sp>
      <p:sp>
        <p:nvSpPr>
          <p:cNvPr id="7" name="Rectangle 4"/>
          <p:cNvSpPr>
            <a:spLocks noGrp="1" noChangeArrowheads="1"/>
          </p:cNvSpPr>
          <p:nvPr>
            <p:ph type="title"/>
          </p:nvPr>
        </p:nvSpPr>
        <p:spPr>
          <a:xfrm>
            <a:off x="179388" y="188913"/>
            <a:ext cx="8243887" cy="804862"/>
          </a:xfrm>
        </p:spPr>
        <p:txBody>
          <a:bodyPr/>
          <a:lstStyle/>
          <a:p>
            <a:r>
              <a:rPr lang="el-GR" altLang="el-GR" sz="4800" b="1" dirty="0" smtClean="0">
                <a:solidFill>
                  <a:srgbClr val="FF0000"/>
                </a:solidFill>
                <a:latin typeface="Comic Sans MS" pitchFamily="66" charset="0"/>
              </a:rPr>
              <a:t>Γιώργος Κυριάκου</a:t>
            </a:r>
          </a:p>
        </p:txBody>
      </p:sp>
      <p:sp>
        <p:nvSpPr>
          <p:cNvPr id="8" name="Rectangle 4"/>
          <p:cNvSpPr txBox="1">
            <a:spLocks noChangeArrowheads="1"/>
          </p:cNvSpPr>
          <p:nvPr/>
        </p:nvSpPr>
        <p:spPr bwMode="auto">
          <a:xfrm>
            <a:off x="3707904" y="1278731"/>
            <a:ext cx="5292725" cy="4681537"/>
          </a:xfrm>
          <a:prstGeom prst="rect">
            <a:avLst/>
          </a:prstGeom>
          <a:noFill/>
          <a:ln w="9525">
            <a:noFill/>
            <a:miter lim="800000"/>
            <a:headEnd/>
            <a:tailEnd/>
          </a:ln>
          <a:effectLst/>
        </p:spPr>
        <p:txBody>
          <a:bodyPr anchor="ctr"/>
          <a:lstStyle/>
          <a:p>
            <a:pPr algn="ctr" eaLnBrk="1" hangingPunct="1">
              <a:lnSpc>
                <a:spcPct val="150000"/>
              </a:lnSpc>
              <a:defRPr/>
            </a:pPr>
            <a:endParaRPr lang="el-GR" sz="2800" b="1" kern="0" dirty="0" smtClean="0">
              <a:solidFill>
                <a:srgbClr val="000066"/>
              </a:solidFill>
              <a:latin typeface="Comic Sans MS" pitchFamily="66" charset="0"/>
              <a:ea typeface="+mj-ea"/>
              <a:cs typeface="+mj-cs"/>
            </a:endParaRPr>
          </a:p>
          <a:p>
            <a:pPr algn="ctr" eaLnBrk="1" hangingPunct="1">
              <a:lnSpc>
                <a:spcPct val="150000"/>
              </a:lnSpc>
              <a:defRPr/>
            </a:pPr>
            <a:r>
              <a:rPr lang="el-GR" altLang="el-GR" sz="2800" b="1" kern="0" dirty="0">
                <a:solidFill>
                  <a:srgbClr val="000066"/>
                </a:solidFill>
                <a:latin typeface="Comic Sans MS" pitchFamily="66" charset="0"/>
                <a:ea typeface="+mj-ea"/>
                <a:cs typeface="+mj-cs"/>
              </a:rPr>
              <a:t>Θα θυμάμαι πάντα τους φίλους μου και το σχολείο </a:t>
            </a:r>
            <a:r>
              <a:rPr lang="el-GR" altLang="el-GR" sz="2800" b="1" kern="0" dirty="0" smtClean="0">
                <a:solidFill>
                  <a:srgbClr val="000066"/>
                </a:solidFill>
                <a:latin typeface="Comic Sans MS" pitchFamily="66" charset="0"/>
                <a:ea typeface="+mj-ea"/>
                <a:cs typeface="+mj-cs"/>
              </a:rPr>
              <a:t>μου. Ευχαριστώ </a:t>
            </a:r>
            <a:r>
              <a:rPr lang="el-GR" altLang="el-GR" sz="2800" b="1" kern="0" dirty="0">
                <a:solidFill>
                  <a:srgbClr val="000066"/>
                </a:solidFill>
                <a:latin typeface="Comic Sans MS" pitchFamily="66" charset="0"/>
                <a:ea typeface="+mj-ea"/>
                <a:cs typeface="+mj-cs"/>
              </a:rPr>
              <a:t>για τις στιγμές που έζησα στο δημοτικό γιατί πέρασα πολύ </a:t>
            </a:r>
            <a:r>
              <a:rPr lang="el-GR" altLang="el-GR" sz="2800" b="1" kern="0" dirty="0" smtClean="0">
                <a:solidFill>
                  <a:srgbClr val="000066"/>
                </a:solidFill>
                <a:latin typeface="Comic Sans MS" pitchFamily="66" charset="0"/>
                <a:ea typeface="+mj-ea"/>
                <a:cs typeface="+mj-cs"/>
              </a:rPr>
              <a:t>ωραία! </a:t>
            </a:r>
            <a:r>
              <a:rPr lang="el-GR" altLang="el-GR" sz="2800" b="1" kern="0" dirty="0">
                <a:solidFill>
                  <a:srgbClr val="000066"/>
                </a:solidFill>
                <a:latin typeface="Comic Sans MS" pitchFamily="66" charset="0"/>
                <a:ea typeface="+mj-ea"/>
                <a:cs typeface="+mj-cs"/>
              </a:rPr>
              <a:t>Καλό </a:t>
            </a:r>
            <a:r>
              <a:rPr lang="el-GR" altLang="el-GR" sz="2800" b="1" kern="0" dirty="0" smtClean="0">
                <a:solidFill>
                  <a:srgbClr val="000066"/>
                </a:solidFill>
                <a:latin typeface="Comic Sans MS" pitchFamily="66" charset="0"/>
                <a:ea typeface="+mj-ea"/>
                <a:cs typeface="+mj-cs"/>
              </a:rPr>
              <a:t>καλοκαίρι!</a:t>
            </a:r>
            <a:endParaRPr lang="el-GR" altLang="el-GR" sz="2800" b="1" dirty="0">
              <a:solidFill>
                <a:schemeClr val="bg1"/>
              </a:solidFill>
              <a:latin typeface="Comic Sans MS" panose="030F0702030302020204" pitchFamily="66" charset="0"/>
            </a:endParaRPr>
          </a:p>
          <a:p>
            <a:pPr algn="ctr" eaLnBrk="1" hangingPunct="1">
              <a:lnSpc>
                <a:spcPct val="150000"/>
              </a:lnSpc>
              <a:defRPr/>
            </a:pPr>
            <a:endParaRPr lang="el-GR" sz="28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68413"/>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F67DF01D-BBE7-4543-A7EB-5A903F9E6479}" type="slidenum">
              <a:rPr lang="el-GR" altLang="el-GR" sz="1400"/>
              <a:pPr/>
              <a:t>14</a:t>
            </a:fld>
            <a:endParaRPr lang="el-GR" altLang="el-GR" sz="1400"/>
          </a:p>
        </p:txBody>
      </p:sp>
      <p:sp>
        <p:nvSpPr>
          <p:cNvPr id="6" name="Rectangle 4"/>
          <p:cNvSpPr>
            <a:spLocks noGrp="1" noChangeArrowheads="1"/>
          </p:cNvSpPr>
          <p:nvPr>
            <p:ph type="title"/>
          </p:nvPr>
        </p:nvSpPr>
        <p:spPr>
          <a:xfrm>
            <a:off x="179388" y="188913"/>
            <a:ext cx="8243887" cy="804862"/>
          </a:xfrm>
        </p:spPr>
        <p:txBody>
          <a:bodyPr/>
          <a:lstStyle/>
          <a:p>
            <a:r>
              <a:rPr lang="el-GR" altLang="el-GR" sz="4800" b="1" dirty="0" smtClean="0">
                <a:solidFill>
                  <a:srgbClr val="FF0000"/>
                </a:solidFill>
                <a:latin typeface="Comic Sans MS" pitchFamily="66" charset="0"/>
              </a:rPr>
              <a:t>Παναγιώτα Κώστα</a:t>
            </a:r>
          </a:p>
        </p:txBody>
      </p:sp>
      <p:sp>
        <p:nvSpPr>
          <p:cNvPr id="7" name="Rectangle 4"/>
          <p:cNvSpPr txBox="1">
            <a:spLocks noChangeArrowheads="1"/>
          </p:cNvSpPr>
          <p:nvPr/>
        </p:nvSpPr>
        <p:spPr bwMode="auto">
          <a:xfrm>
            <a:off x="3969425" y="1556792"/>
            <a:ext cx="4427538" cy="3889375"/>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Πέρασαν </a:t>
            </a:r>
            <a:r>
              <a:rPr lang="el-GR" sz="2800" b="1" kern="0" dirty="0">
                <a:solidFill>
                  <a:srgbClr val="000066"/>
                </a:solidFill>
                <a:latin typeface="Comic Sans MS" pitchFamily="66" charset="0"/>
                <a:ea typeface="+mj-ea"/>
                <a:cs typeface="+mj-cs"/>
              </a:rPr>
              <a:t>γρήγορα τα 6 χρόνια. Θα μου λείψει το Δημοτικό. Περάσαμε πολύ ωραία. Εύχομαι καλή επιτυχία στους </a:t>
            </a:r>
            <a:r>
              <a:rPr lang="el-GR" sz="2800" b="1" kern="0" dirty="0" smtClean="0">
                <a:solidFill>
                  <a:srgbClr val="000066"/>
                </a:solidFill>
                <a:latin typeface="Comic Sans MS" pitchFamily="66" charset="0"/>
                <a:ea typeface="+mj-ea"/>
                <a:cs typeface="+mj-cs"/>
              </a:rPr>
              <a:t>συμμαθητές και στις συμμαθήτριες </a:t>
            </a:r>
            <a:r>
              <a:rPr lang="el-GR" sz="2800" b="1" kern="0" dirty="0">
                <a:solidFill>
                  <a:srgbClr val="000066"/>
                </a:solidFill>
                <a:latin typeface="Comic Sans MS" pitchFamily="66" charset="0"/>
                <a:ea typeface="+mj-ea"/>
                <a:cs typeface="+mj-cs"/>
              </a:rPr>
              <a:t>μου!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888" t="15744" r="27950"/>
          <a:stretch/>
        </p:blipFill>
        <p:spPr>
          <a:xfrm>
            <a:off x="611560" y="1340768"/>
            <a:ext cx="3240000" cy="4531466"/>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AE528511-8D92-4437-9FA9-F3AA786B6946}" type="slidenum">
              <a:rPr lang="el-GR" altLang="el-GR" sz="1400"/>
              <a:pPr/>
              <a:t>15</a:t>
            </a:fld>
            <a:endParaRPr lang="el-GR" altLang="el-GR" sz="1400"/>
          </a:p>
        </p:txBody>
      </p:sp>
      <p:sp>
        <p:nvSpPr>
          <p:cNvPr id="7" name="Rectangle 4"/>
          <p:cNvSpPr>
            <a:spLocks noGrp="1" noChangeArrowheads="1"/>
          </p:cNvSpPr>
          <p:nvPr>
            <p:ph type="title"/>
          </p:nvPr>
        </p:nvSpPr>
        <p:spPr>
          <a:xfrm>
            <a:off x="0" y="260648"/>
            <a:ext cx="9144000" cy="804863"/>
          </a:xfrm>
        </p:spPr>
        <p:txBody>
          <a:bodyPr/>
          <a:lstStyle/>
          <a:p>
            <a:pPr eaLnBrk="1" hangingPunct="1"/>
            <a:r>
              <a:rPr lang="el-GR" altLang="el-GR" sz="4800" b="1" dirty="0" smtClean="0">
                <a:solidFill>
                  <a:srgbClr val="FF0000"/>
                </a:solidFill>
                <a:latin typeface="Comic Sans MS" pitchFamily="66" charset="0"/>
              </a:rPr>
              <a:t>Παναγιώτα Μωυσή</a:t>
            </a:r>
          </a:p>
        </p:txBody>
      </p:sp>
      <p:sp>
        <p:nvSpPr>
          <p:cNvPr id="8" name="Rectangle 4"/>
          <p:cNvSpPr txBox="1">
            <a:spLocks noChangeArrowheads="1"/>
          </p:cNvSpPr>
          <p:nvPr/>
        </p:nvSpPr>
        <p:spPr bwMode="auto">
          <a:xfrm>
            <a:off x="3995936" y="1070106"/>
            <a:ext cx="4752975" cy="4968875"/>
          </a:xfrm>
          <a:prstGeom prst="rect">
            <a:avLst/>
          </a:prstGeom>
          <a:noFill/>
          <a:ln w="9525">
            <a:noFill/>
            <a:miter lim="800000"/>
            <a:headEnd/>
            <a:tailEnd/>
          </a:ln>
          <a:effectLst/>
        </p:spPr>
        <p:txBody>
          <a:bodyPr anchor="ctr"/>
          <a:lstStyle/>
          <a:p>
            <a:pPr algn="ctr" eaLnBrk="1" hangingPunct="1">
              <a:lnSpc>
                <a:spcPct val="150000"/>
              </a:lnSpc>
              <a:defRPr/>
            </a:pPr>
            <a:r>
              <a:rPr lang="el-GR" altLang="el-GR" sz="2800" b="1" kern="0" dirty="0" smtClean="0">
                <a:solidFill>
                  <a:srgbClr val="000066"/>
                </a:solidFill>
                <a:latin typeface="Comic Sans MS" pitchFamily="66" charset="0"/>
                <a:ea typeface="+mj-ea"/>
                <a:cs typeface="+mj-cs"/>
              </a:rPr>
              <a:t>Σε αυτό </a:t>
            </a:r>
            <a:r>
              <a:rPr lang="el-GR" altLang="el-GR" sz="2800" b="1" kern="0" dirty="0">
                <a:solidFill>
                  <a:srgbClr val="000066"/>
                </a:solidFill>
                <a:latin typeface="Comic Sans MS" pitchFamily="66" charset="0"/>
                <a:ea typeface="+mj-ea"/>
                <a:cs typeface="+mj-cs"/>
              </a:rPr>
              <a:t>το σχολείο πέρασα </a:t>
            </a:r>
            <a:r>
              <a:rPr lang="el-GR" altLang="el-GR" sz="2800" b="1" kern="0" dirty="0" smtClean="0">
                <a:solidFill>
                  <a:srgbClr val="000066"/>
                </a:solidFill>
                <a:latin typeface="Comic Sans MS" pitchFamily="66" charset="0"/>
                <a:ea typeface="+mj-ea"/>
                <a:cs typeface="+mj-cs"/>
              </a:rPr>
              <a:t>τα ωραιότερα χρόνια της ζωής μου.</a:t>
            </a:r>
          </a:p>
          <a:p>
            <a:pPr algn="ctr" eaLnBrk="1" hangingPunct="1">
              <a:lnSpc>
                <a:spcPct val="150000"/>
              </a:lnSpc>
              <a:defRPr/>
            </a:pPr>
            <a:r>
              <a:rPr lang="el-GR" altLang="el-GR" sz="2800" b="1" kern="0" dirty="0" smtClean="0">
                <a:solidFill>
                  <a:srgbClr val="000066"/>
                </a:solidFill>
                <a:latin typeface="Comic Sans MS" pitchFamily="66" charset="0"/>
                <a:ea typeface="+mj-ea"/>
                <a:cs typeface="+mj-cs"/>
              </a:rPr>
              <a:t>Καλή συνέχεια στο γυμνάσιο!</a:t>
            </a:r>
            <a:endParaRPr lang="el-GR" sz="28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287276"/>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2E04AEB0-0EB8-4E69-8552-1C0620C45E44}" type="slidenum">
              <a:rPr lang="el-GR" altLang="el-GR" sz="1400"/>
              <a:pPr/>
              <a:t>16</a:t>
            </a:fld>
            <a:endParaRPr lang="el-GR" altLang="el-GR" sz="1400"/>
          </a:p>
        </p:txBody>
      </p:sp>
      <p:sp>
        <p:nvSpPr>
          <p:cNvPr id="7" name="Rectangle 4"/>
          <p:cNvSpPr>
            <a:spLocks noGrp="1" noChangeArrowheads="1"/>
          </p:cNvSpPr>
          <p:nvPr>
            <p:ph type="title"/>
          </p:nvPr>
        </p:nvSpPr>
        <p:spPr>
          <a:xfrm>
            <a:off x="323528" y="404664"/>
            <a:ext cx="8243887" cy="804862"/>
          </a:xfrm>
        </p:spPr>
        <p:txBody>
          <a:bodyPr/>
          <a:lstStyle/>
          <a:p>
            <a:r>
              <a:rPr lang="el-GR" altLang="el-GR" sz="4800" b="1" dirty="0" smtClean="0">
                <a:solidFill>
                  <a:srgbClr val="FF0000"/>
                </a:solidFill>
                <a:latin typeface="Comic Sans MS" pitchFamily="66" charset="0"/>
              </a:rPr>
              <a:t>Γιώργος Σάββα</a:t>
            </a:r>
          </a:p>
        </p:txBody>
      </p:sp>
      <p:sp>
        <p:nvSpPr>
          <p:cNvPr id="8" name="Rectangle 4"/>
          <p:cNvSpPr txBox="1">
            <a:spLocks noChangeArrowheads="1"/>
          </p:cNvSpPr>
          <p:nvPr/>
        </p:nvSpPr>
        <p:spPr bwMode="auto">
          <a:xfrm>
            <a:off x="3779552" y="1782688"/>
            <a:ext cx="4500600" cy="3889375"/>
          </a:xfrm>
          <a:prstGeom prst="rect">
            <a:avLst/>
          </a:prstGeom>
          <a:noFill/>
          <a:ln w="9525">
            <a:noFill/>
            <a:miter lim="800000"/>
            <a:headEnd/>
            <a:tailEnd/>
          </a:ln>
          <a:effectLst/>
        </p:spPr>
        <p:txBody>
          <a:bodyPr anchor="ctr"/>
          <a:lstStyle/>
          <a:p>
            <a:pPr algn="ctr" eaLnBrk="1" hangingPunct="1">
              <a:lnSpc>
                <a:spcPct val="150000"/>
              </a:lnSpc>
              <a:defRPr/>
            </a:pPr>
            <a:r>
              <a:rPr lang="el-GR" altLang="el-GR" sz="3200" b="1" kern="0" dirty="0" smtClean="0">
                <a:solidFill>
                  <a:srgbClr val="000066"/>
                </a:solidFill>
                <a:latin typeface="Comic Sans MS" pitchFamily="66" charset="0"/>
                <a:ea typeface="+mj-ea"/>
                <a:cs typeface="+mj-cs"/>
              </a:rPr>
              <a:t>Θέλω να ευχηθώ </a:t>
            </a:r>
            <a:r>
              <a:rPr lang="el-GR" altLang="el-GR" sz="3200" b="1" kern="0" dirty="0">
                <a:solidFill>
                  <a:srgbClr val="000066"/>
                </a:solidFill>
                <a:latin typeface="Comic Sans MS" pitchFamily="66" charset="0"/>
                <a:ea typeface="+mj-ea"/>
                <a:cs typeface="+mj-cs"/>
              </a:rPr>
              <a:t>στους συμμαθητές και στις συμμαθήτριες μου: «Να περάσετε καλά στο γυμνάσιο και καλό </a:t>
            </a:r>
            <a:r>
              <a:rPr lang="el-GR" altLang="el-GR" sz="3200" b="1" kern="0" dirty="0" smtClean="0">
                <a:solidFill>
                  <a:srgbClr val="000066"/>
                </a:solidFill>
                <a:latin typeface="Comic Sans MS" pitchFamily="66" charset="0"/>
                <a:ea typeface="+mj-ea"/>
                <a:cs typeface="+mj-cs"/>
              </a:rPr>
              <a:t>καλοκαίρι»</a:t>
            </a:r>
            <a:r>
              <a:rPr lang="el-GR" altLang="el-GR" sz="3200" b="1" kern="0" dirty="0" smtClean="0">
                <a:solidFill>
                  <a:srgbClr val="000066"/>
                </a:solidFill>
                <a:latin typeface="Comic Sans MS" pitchFamily="66" charset="0"/>
              </a:rPr>
              <a:t>!</a:t>
            </a:r>
            <a:r>
              <a:rPr lang="el-GR" altLang="el-GR" sz="3200" b="1" dirty="0" smtClean="0">
                <a:solidFill>
                  <a:schemeClr val="bg1"/>
                </a:solidFill>
                <a:latin typeface="Comic Sans MS" panose="030F0702030302020204" pitchFamily="66" charset="0"/>
              </a:rPr>
              <a:t>»</a:t>
            </a:r>
            <a:endParaRPr lang="el-GR" altLang="el-GR" sz="3200" b="1" dirty="0">
              <a:solidFill>
                <a:schemeClr val="bg1"/>
              </a:solidFill>
              <a:latin typeface="Comic Sans MS" panose="030F0702030302020204" pitchFamily="66" charset="0"/>
            </a:endParaRPr>
          </a:p>
          <a:p>
            <a:pPr algn="ctr" eaLnBrk="1" hangingPunct="1">
              <a:lnSpc>
                <a:spcPct val="150000"/>
              </a:lnSpc>
              <a:defRPr/>
            </a:pPr>
            <a:endParaRPr lang="el-GR" sz="2800" b="1" kern="0" dirty="0">
              <a:solidFill>
                <a:srgbClr val="000066"/>
              </a:solidFill>
              <a:latin typeface="Comic Sans MS" pitchFamily="66" charset="0"/>
              <a:ea typeface="+mj-ea"/>
              <a:cs typeface="+mj-cs"/>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250" t="21651" r="33463" b="11020"/>
          <a:stretch/>
        </p:blipFill>
        <p:spPr>
          <a:xfrm>
            <a:off x="539552" y="1453467"/>
            <a:ext cx="3240000" cy="4504392"/>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2E04AEB0-0EB8-4E69-8552-1C0620C45E44}" type="slidenum">
              <a:rPr lang="el-GR" altLang="el-GR" sz="1400"/>
              <a:pPr/>
              <a:t>17</a:t>
            </a:fld>
            <a:endParaRPr lang="el-GR" altLang="el-GR" sz="1400"/>
          </a:p>
        </p:txBody>
      </p:sp>
      <p:sp>
        <p:nvSpPr>
          <p:cNvPr id="7" name="Rectangle 4"/>
          <p:cNvSpPr>
            <a:spLocks noGrp="1" noChangeArrowheads="1"/>
          </p:cNvSpPr>
          <p:nvPr>
            <p:ph type="title"/>
          </p:nvPr>
        </p:nvSpPr>
        <p:spPr>
          <a:xfrm>
            <a:off x="323528" y="404664"/>
            <a:ext cx="8243887" cy="804862"/>
          </a:xfrm>
        </p:spPr>
        <p:txBody>
          <a:bodyPr/>
          <a:lstStyle/>
          <a:p>
            <a:r>
              <a:rPr lang="el-GR" altLang="el-GR" sz="4800" b="1" dirty="0" smtClean="0">
                <a:solidFill>
                  <a:srgbClr val="FF0000"/>
                </a:solidFill>
                <a:latin typeface="Comic Sans MS" pitchFamily="66" charset="0"/>
              </a:rPr>
              <a:t>Αλεξάνδρα Φράκα</a:t>
            </a:r>
          </a:p>
        </p:txBody>
      </p:sp>
      <p:sp>
        <p:nvSpPr>
          <p:cNvPr id="8" name="Rectangle 4"/>
          <p:cNvSpPr txBox="1">
            <a:spLocks noChangeArrowheads="1"/>
          </p:cNvSpPr>
          <p:nvPr/>
        </p:nvSpPr>
        <p:spPr bwMode="auto">
          <a:xfrm>
            <a:off x="3779912" y="1594250"/>
            <a:ext cx="5040560" cy="3889375"/>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Οι </a:t>
            </a:r>
            <a:r>
              <a:rPr lang="el-GR" sz="2800" b="1" kern="0" dirty="0">
                <a:solidFill>
                  <a:srgbClr val="000066"/>
                </a:solidFill>
                <a:latin typeface="Comic Sans MS" pitchFamily="66" charset="0"/>
                <a:ea typeface="+mj-ea"/>
                <a:cs typeface="+mj-cs"/>
              </a:rPr>
              <a:t>εμπειρίες που περάσαμε ήταν πολλές, ανεπανάληπτες και </a:t>
            </a:r>
            <a:r>
              <a:rPr lang="el-GR" sz="2800" b="1" kern="0" dirty="0" smtClean="0">
                <a:solidFill>
                  <a:srgbClr val="000066"/>
                </a:solidFill>
                <a:latin typeface="Comic Sans MS" pitchFamily="66" charset="0"/>
                <a:ea typeface="+mj-ea"/>
                <a:cs typeface="+mj-cs"/>
              </a:rPr>
              <a:t>ανεξίτηλες. </a:t>
            </a:r>
            <a:r>
              <a:rPr lang="el-GR" sz="2800" b="1" kern="0" dirty="0">
                <a:solidFill>
                  <a:srgbClr val="000066"/>
                </a:solidFill>
                <a:latin typeface="Comic Sans MS" pitchFamily="66" charset="0"/>
                <a:ea typeface="+mj-ea"/>
                <a:cs typeface="+mj-cs"/>
              </a:rPr>
              <a:t>Γυμνάσιο, δεν σε φοβόμαστε! </a:t>
            </a:r>
            <a:r>
              <a:rPr lang="el-GR" sz="2800" b="1" kern="0" dirty="0" smtClean="0">
                <a:solidFill>
                  <a:srgbClr val="000066"/>
                </a:solidFill>
                <a:latin typeface="Comic Sans MS" pitchFamily="66" charset="0"/>
                <a:ea typeface="+mj-ea"/>
                <a:cs typeface="+mj-cs"/>
              </a:rPr>
              <a:t>Σου </a:t>
            </a:r>
            <a:r>
              <a:rPr lang="el-GR" sz="2800" b="1" kern="0" dirty="0">
                <a:solidFill>
                  <a:srgbClr val="000066"/>
                </a:solidFill>
                <a:latin typeface="Comic Sans MS" pitchFamily="66" charset="0"/>
                <a:ea typeface="+mj-ea"/>
                <a:cs typeface="+mj-cs"/>
              </a:rPr>
              <a:t>ερχόμαστε! Όλοι μια ομάδα-μια παρέα πλέον, αγαπημένοι και ενωμένοι</a:t>
            </a:r>
            <a:r>
              <a:rPr lang="el-GR" sz="2800" b="1" kern="0" dirty="0" smtClean="0">
                <a:solidFill>
                  <a:srgbClr val="000066"/>
                </a:solidFill>
                <a:latin typeface="Comic Sans MS" pitchFamily="66" charset="0"/>
                <a:ea typeface="+mj-ea"/>
                <a:cs typeface="+mj-cs"/>
              </a:rPr>
              <a:t>! </a:t>
            </a:r>
            <a:endParaRPr lang="el-GR" sz="2800" b="1" kern="0" dirty="0">
              <a:solidFill>
                <a:srgbClr val="000066"/>
              </a:solidFill>
              <a:latin typeface="Comic Sans MS" pitchFamily="66"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136" y="1271670"/>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84885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2E04AEB0-0EB8-4E69-8552-1C0620C45E44}" type="slidenum">
              <a:rPr lang="el-GR" altLang="el-GR" sz="1400"/>
              <a:pPr/>
              <a:t>18</a:t>
            </a:fld>
            <a:endParaRPr lang="el-GR" altLang="el-GR" sz="1400"/>
          </a:p>
        </p:txBody>
      </p:sp>
      <p:sp>
        <p:nvSpPr>
          <p:cNvPr id="7" name="Rectangle 4"/>
          <p:cNvSpPr>
            <a:spLocks noGrp="1" noChangeArrowheads="1"/>
          </p:cNvSpPr>
          <p:nvPr>
            <p:ph type="title"/>
          </p:nvPr>
        </p:nvSpPr>
        <p:spPr>
          <a:xfrm>
            <a:off x="323528" y="404664"/>
            <a:ext cx="8243887" cy="804862"/>
          </a:xfrm>
        </p:spPr>
        <p:txBody>
          <a:bodyPr/>
          <a:lstStyle/>
          <a:p>
            <a:r>
              <a:rPr lang="el-GR" altLang="el-GR" sz="4800" b="1" dirty="0" smtClean="0">
                <a:solidFill>
                  <a:srgbClr val="FF0000"/>
                </a:solidFill>
                <a:latin typeface="Comic Sans MS" pitchFamily="66" charset="0"/>
              </a:rPr>
              <a:t>Χριστίνα Χαραλάμπους</a:t>
            </a:r>
          </a:p>
        </p:txBody>
      </p:sp>
      <p:sp>
        <p:nvSpPr>
          <p:cNvPr id="8" name="Rectangle 4"/>
          <p:cNvSpPr txBox="1">
            <a:spLocks noChangeArrowheads="1"/>
          </p:cNvSpPr>
          <p:nvPr/>
        </p:nvSpPr>
        <p:spPr bwMode="auto">
          <a:xfrm>
            <a:off x="3934272" y="1782686"/>
            <a:ext cx="4752528" cy="3889375"/>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Τα </a:t>
            </a:r>
            <a:r>
              <a:rPr lang="el-GR" sz="2800" b="1" kern="0" dirty="0">
                <a:solidFill>
                  <a:srgbClr val="000066"/>
                </a:solidFill>
                <a:latin typeface="Comic Sans MS" pitchFamily="66" charset="0"/>
                <a:ea typeface="+mj-ea"/>
                <a:cs typeface="+mj-cs"/>
              </a:rPr>
              <a:t>υπέροχα αυτά έξι χρόνια ήταν πολύ ιδιαίτερα! Δεν θα ξεχάσω όσα περάσαμε όλοι εμείς ως τάξη! </a:t>
            </a:r>
            <a:r>
              <a:rPr lang="el-GR" sz="2800" b="1" kern="0" dirty="0" smtClean="0">
                <a:solidFill>
                  <a:srgbClr val="000066"/>
                </a:solidFill>
                <a:latin typeface="Comic Sans MS" pitchFamily="66" charset="0"/>
                <a:ea typeface="+mj-ea"/>
                <a:cs typeface="+mj-cs"/>
              </a:rPr>
              <a:t>Αγαπημένοι/</a:t>
            </a:r>
            <a:r>
              <a:rPr lang="el-GR" sz="2800" b="1" kern="0" dirty="0" err="1" smtClean="0">
                <a:solidFill>
                  <a:srgbClr val="000066"/>
                </a:solidFill>
                <a:latin typeface="Comic Sans MS" pitchFamily="66" charset="0"/>
                <a:ea typeface="+mj-ea"/>
                <a:cs typeface="+mj-cs"/>
              </a:rPr>
              <a:t>ες</a:t>
            </a:r>
            <a:r>
              <a:rPr lang="el-GR" sz="2800" b="1" kern="0" dirty="0" smtClean="0">
                <a:solidFill>
                  <a:srgbClr val="000066"/>
                </a:solidFill>
                <a:latin typeface="Comic Sans MS" pitchFamily="66" charset="0"/>
                <a:ea typeface="+mj-ea"/>
                <a:cs typeface="+mj-cs"/>
              </a:rPr>
              <a:t> </a:t>
            </a:r>
            <a:r>
              <a:rPr lang="el-GR" sz="2800" b="1" kern="0" dirty="0">
                <a:solidFill>
                  <a:srgbClr val="000066"/>
                </a:solidFill>
                <a:latin typeface="Comic Sans MS" pitchFamily="66" charset="0"/>
                <a:ea typeface="+mj-ea"/>
                <a:cs typeface="+mj-cs"/>
              </a:rPr>
              <a:t>μου </a:t>
            </a:r>
            <a:r>
              <a:rPr lang="el-GR" sz="2800" b="1" kern="0" dirty="0" smtClean="0">
                <a:solidFill>
                  <a:srgbClr val="000066"/>
                </a:solidFill>
                <a:latin typeface="Comic Sans MS" pitchFamily="66" charset="0"/>
                <a:ea typeface="+mj-ea"/>
                <a:cs typeface="+mj-cs"/>
              </a:rPr>
              <a:t>συμμαθητές και συμμαθήτριες, </a:t>
            </a:r>
            <a:r>
              <a:rPr lang="el-GR" sz="2800" b="1" kern="0" dirty="0">
                <a:solidFill>
                  <a:srgbClr val="000066"/>
                </a:solidFill>
                <a:latin typeface="Comic Sans MS" pitchFamily="66" charset="0"/>
                <a:ea typeface="+mj-ea"/>
                <a:cs typeface="+mj-cs"/>
              </a:rPr>
              <a:t>να είσαστε πάντα καλά</a:t>
            </a:r>
            <a:r>
              <a:rPr lang="el-GR" sz="2800" b="1" kern="0" dirty="0" smtClean="0">
                <a:solidFill>
                  <a:srgbClr val="000066"/>
                </a:solidFill>
                <a:latin typeface="Comic Sans MS" pitchFamily="66" charset="0"/>
                <a:ea typeface="+mj-ea"/>
                <a:cs typeface="+mj-cs"/>
              </a:rPr>
              <a:t>! </a:t>
            </a:r>
            <a:endParaRPr lang="el-GR" sz="2800" b="1" kern="0" dirty="0">
              <a:solidFill>
                <a:srgbClr val="000066"/>
              </a:solidFill>
              <a:latin typeface="Comic Sans MS" pitchFamily="66"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60106"/>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703568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635DAD4-BA6E-4468-9C2F-1A647E22DF86}" type="slidenum">
              <a:rPr lang="el-GR" altLang="el-GR" sz="1400"/>
              <a:pPr/>
              <a:t>19</a:t>
            </a:fld>
            <a:endParaRPr lang="el-GR" altLang="el-GR" sz="1400"/>
          </a:p>
        </p:txBody>
      </p:sp>
      <p:sp>
        <p:nvSpPr>
          <p:cNvPr id="7" name="Rectangle 4"/>
          <p:cNvSpPr>
            <a:spLocks noGrp="1" noChangeArrowheads="1"/>
          </p:cNvSpPr>
          <p:nvPr>
            <p:ph type="title"/>
          </p:nvPr>
        </p:nvSpPr>
        <p:spPr>
          <a:xfrm>
            <a:off x="1979712" y="1916832"/>
            <a:ext cx="4859511" cy="2004710"/>
          </a:xfrm>
        </p:spPr>
        <p:txBody>
          <a:bodyPr/>
          <a:lstStyle/>
          <a:p>
            <a:pPr eaLnBrk="1" hangingPunct="1"/>
            <a:r>
              <a:rPr lang="el-GR" altLang="el-GR" sz="13800" b="1" dirty="0" smtClean="0">
                <a:ln w="6600">
                  <a:solidFill>
                    <a:srgbClr val="0070C0"/>
                  </a:solidFill>
                  <a:prstDash val="solid"/>
                </a:ln>
                <a:solidFill>
                  <a:srgbClr val="00B050"/>
                </a:solidFill>
                <a:effectLst>
                  <a:outerShdw dist="38100" dir="2700000" algn="tl" rotWithShape="0">
                    <a:schemeClr val="accent2"/>
                  </a:outerShdw>
                  <a:reflection blurRad="6350" stA="60000" endA="900" endPos="60000" dist="60007" dir="5400000" sy="-100000" algn="bl" rotWithShape="0"/>
                </a:effectLst>
                <a:latin typeface="Comic Sans MS" pitchFamily="66" charset="0"/>
              </a:rPr>
              <a:t>Στ΄2</a:t>
            </a:r>
          </a:p>
        </p:txBody>
      </p:sp>
      <p:sp>
        <p:nvSpPr>
          <p:cNvPr id="8" name="Rectangle 4"/>
          <p:cNvSpPr txBox="1">
            <a:spLocks noChangeArrowheads="1"/>
          </p:cNvSpPr>
          <p:nvPr/>
        </p:nvSpPr>
        <p:spPr bwMode="auto">
          <a:xfrm>
            <a:off x="4559551" y="1401585"/>
            <a:ext cx="4105275" cy="3887787"/>
          </a:xfrm>
          <a:prstGeom prst="rect">
            <a:avLst/>
          </a:prstGeom>
          <a:noFill/>
          <a:ln w="9525">
            <a:noFill/>
            <a:miter lim="800000"/>
            <a:headEnd/>
            <a:tailEnd/>
          </a:ln>
          <a:effectLst/>
        </p:spPr>
        <p:txBody>
          <a:bodyPr anchor="ctr"/>
          <a:lstStyle/>
          <a:p>
            <a:pPr algn="ctr" eaLnBrk="1" hangingPunct="1">
              <a:lnSpc>
                <a:spcPct val="150000"/>
              </a:lnSpc>
              <a:defRPr/>
            </a:pPr>
            <a:endParaRPr lang="el-GR" sz="2800" b="1" kern="0" dirty="0">
              <a:solidFill>
                <a:srgbClr val="000066"/>
              </a:solidFill>
              <a:latin typeface="Comic Sans MS" pitchFamily="66" charset="0"/>
              <a:ea typeface="+mj-ea"/>
              <a:cs typeface="+mj-cs"/>
            </a:endParaRPr>
          </a:p>
        </p:txBody>
      </p:sp>
    </p:spTree>
    <p:extLst>
      <p:ext uri="{BB962C8B-B14F-4D97-AF65-F5344CB8AC3E}">
        <p14:creationId xmlns:p14="http://schemas.microsoft.com/office/powerpoint/2010/main" val="2067991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42" presetClass="entr" presetSubtype="0" fill="hold" grpId="0" nodeType="afterEffect" nodePh="1">
                                  <p:stCondLst>
                                    <p:cond delay="0"/>
                                  </p:stCondLst>
                                  <p:endCondLst>
                                    <p:cond evt="begin" delay="0">
                                      <p:tn val="22"/>
                                    </p:cond>
                                  </p:end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ostas_documents\paidagogika\sholikes_giortes\telikes_giortes\mathitika_hronia\eikones_mathitika_hronia\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772816"/>
            <a:ext cx="6300192" cy="420012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635DAD4-BA6E-4468-9C2F-1A647E22DF86}" type="slidenum">
              <a:rPr lang="el-GR" altLang="el-GR" sz="1400"/>
              <a:pPr/>
              <a:t>20</a:t>
            </a:fld>
            <a:endParaRPr lang="el-GR" altLang="el-GR" sz="1400"/>
          </a:p>
        </p:txBody>
      </p:sp>
      <p:sp>
        <p:nvSpPr>
          <p:cNvPr id="8" name="Rectangle 4"/>
          <p:cNvSpPr txBox="1">
            <a:spLocks noChangeArrowheads="1"/>
          </p:cNvSpPr>
          <p:nvPr/>
        </p:nvSpPr>
        <p:spPr bwMode="auto">
          <a:xfrm>
            <a:off x="4559551" y="1401585"/>
            <a:ext cx="4105275" cy="3887787"/>
          </a:xfrm>
          <a:prstGeom prst="rect">
            <a:avLst/>
          </a:prstGeom>
          <a:noFill/>
          <a:ln w="9525">
            <a:noFill/>
            <a:miter lim="800000"/>
            <a:headEnd/>
            <a:tailEnd/>
          </a:ln>
          <a:effectLst/>
        </p:spPr>
        <p:txBody>
          <a:bodyPr anchor="ctr"/>
          <a:lstStyle/>
          <a:p>
            <a:pPr algn="ctr" eaLnBrk="1" hangingPunct="1">
              <a:lnSpc>
                <a:spcPct val="150000"/>
              </a:lnSpc>
              <a:defRPr/>
            </a:pPr>
            <a:endParaRPr lang="el-GR" sz="28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764704"/>
            <a:ext cx="7562088" cy="5399532"/>
          </a:xfrm>
          <a:prstGeom prst="rect">
            <a:avLst/>
          </a:prstGeom>
        </p:spPr>
      </p:pic>
      <p:sp>
        <p:nvSpPr>
          <p:cNvPr id="9" name="Rectangle 8"/>
          <p:cNvSpPr/>
          <p:nvPr/>
        </p:nvSpPr>
        <p:spPr>
          <a:xfrm>
            <a:off x="107504" y="6904"/>
            <a:ext cx="8690896" cy="769441"/>
          </a:xfrm>
          <a:prstGeom prst="rect">
            <a:avLst/>
          </a:prstGeom>
          <a:noFill/>
        </p:spPr>
        <p:txBody>
          <a:bodyPr wrap="square">
            <a:spAutoFit/>
          </a:bodyPr>
          <a:lstStyle/>
          <a:p>
            <a:pPr algn="ctr" eaLnBrk="1" fontAlgn="auto" hangingPunct="1">
              <a:spcBef>
                <a:spcPts val="0"/>
              </a:spcBef>
              <a:spcAft>
                <a:spcPts val="0"/>
              </a:spcAft>
              <a:defRPr/>
            </a:pPr>
            <a:r>
              <a:rPr lang="el-GR" sz="4400" b="1" dirty="0" smtClean="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 </a:t>
            </a:r>
            <a:r>
              <a:rPr lang="el-GR" sz="2800" b="1" dirty="0" smtClean="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Περιφερειακό Δημοτικό </a:t>
            </a:r>
            <a:r>
              <a:rPr lang="el-GR" sz="2800" b="1" dirty="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Σχολείο </a:t>
            </a:r>
            <a:r>
              <a:rPr lang="el-GR" sz="2800" b="1" dirty="0" smtClean="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Αλεθρικο</a:t>
            </a:r>
            <a:r>
              <a:rPr lang="el-GR" sz="2800" b="1" dirty="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ύ</a:t>
            </a:r>
            <a:endParaRPr lang="en-US" sz="2800" b="1" dirty="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endParaRPr>
          </a:p>
        </p:txBody>
      </p:sp>
    </p:spTree>
    <p:extLst>
      <p:ext uri="{BB962C8B-B14F-4D97-AF65-F5344CB8AC3E}">
        <p14:creationId xmlns:p14="http://schemas.microsoft.com/office/powerpoint/2010/main" val="1733707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DA2E7B69-1323-47FE-807B-7E139956BCA6}" type="slidenum">
              <a:rPr lang="el-GR" altLang="el-GR" sz="1400"/>
              <a:pPr/>
              <a:t>21</a:t>
            </a:fld>
            <a:endParaRPr lang="el-GR" altLang="el-GR" sz="1400"/>
          </a:p>
        </p:txBody>
      </p:sp>
      <p:sp>
        <p:nvSpPr>
          <p:cNvPr id="7" name="Rectangle 4"/>
          <p:cNvSpPr>
            <a:spLocks noGrp="1" noChangeArrowheads="1"/>
          </p:cNvSpPr>
          <p:nvPr>
            <p:ph type="title"/>
          </p:nvPr>
        </p:nvSpPr>
        <p:spPr>
          <a:xfrm>
            <a:off x="179388" y="188913"/>
            <a:ext cx="8243887" cy="804862"/>
          </a:xfrm>
        </p:spPr>
        <p:txBody>
          <a:bodyPr/>
          <a:lstStyle/>
          <a:p>
            <a:r>
              <a:rPr lang="el-GR" altLang="el-GR" sz="4800" b="1" dirty="0" smtClean="0">
                <a:solidFill>
                  <a:srgbClr val="FF0000"/>
                </a:solidFill>
                <a:latin typeface="Comic Sans MS" pitchFamily="66" charset="0"/>
              </a:rPr>
              <a:t>Μαρίνα Αθανασίου</a:t>
            </a:r>
          </a:p>
        </p:txBody>
      </p:sp>
      <p:sp>
        <p:nvSpPr>
          <p:cNvPr id="6" name="Rectangle 4"/>
          <p:cNvSpPr txBox="1">
            <a:spLocks noChangeArrowheads="1"/>
          </p:cNvSpPr>
          <p:nvPr/>
        </p:nvSpPr>
        <p:spPr bwMode="auto">
          <a:xfrm>
            <a:off x="3827462" y="1412776"/>
            <a:ext cx="4859338" cy="3889375"/>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Εύχομαι </a:t>
            </a:r>
            <a:r>
              <a:rPr lang="el-GR" sz="2800" b="1" kern="0" dirty="0">
                <a:solidFill>
                  <a:srgbClr val="000066"/>
                </a:solidFill>
                <a:latin typeface="Comic Sans MS" pitchFamily="66" charset="0"/>
                <a:ea typeface="+mj-ea"/>
                <a:cs typeface="+mj-cs"/>
              </a:rPr>
              <a:t>στους </a:t>
            </a:r>
            <a:r>
              <a:rPr lang="el-GR" sz="2800" b="1" kern="0" dirty="0" smtClean="0">
                <a:solidFill>
                  <a:srgbClr val="000066"/>
                </a:solidFill>
                <a:latin typeface="Comic Sans MS" pitchFamily="66" charset="0"/>
                <a:ea typeface="+mj-ea"/>
                <a:cs typeface="+mj-cs"/>
              </a:rPr>
              <a:t>συμμαθητές και στις συμμαθήτριες </a:t>
            </a:r>
            <a:r>
              <a:rPr lang="el-GR" sz="2800" b="1" kern="0" dirty="0">
                <a:solidFill>
                  <a:srgbClr val="000066"/>
                </a:solidFill>
                <a:latin typeface="Comic Sans MS" pitchFamily="66" charset="0"/>
                <a:ea typeface="+mj-ea"/>
                <a:cs typeface="+mj-cs"/>
              </a:rPr>
              <a:t>μου να είναι </a:t>
            </a:r>
            <a:r>
              <a:rPr lang="el-GR" sz="2800" b="1" kern="0" dirty="0" smtClean="0">
                <a:solidFill>
                  <a:srgbClr val="000066"/>
                </a:solidFill>
                <a:latin typeface="Comic Sans MS" pitchFamily="66" charset="0"/>
                <a:ea typeface="+mj-ea"/>
                <a:cs typeface="+mj-cs"/>
              </a:rPr>
              <a:t>ευτυχισμένοι/</a:t>
            </a:r>
            <a:r>
              <a:rPr lang="el-GR" sz="2800" b="1" kern="0" dirty="0" err="1" smtClean="0">
                <a:solidFill>
                  <a:srgbClr val="000066"/>
                </a:solidFill>
                <a:latin typeface="Comic Sans MS" pitchFamily="66" charset="0"/>
                <a:ea typeface="+mj-ea"/>
                <a:cs typeface="+mj-cs"/>
              </a:rPr>
              <a:t>ες</a:t>
            </a:r>
            <a:r>
              <a:rPr lang="el-GR" sz="2800" b="1" kern="0" dirty="0" smtClean="0">
                <a:solidFill>
                  <a:srgbClr val="000066"/>
                </a:solidFill>
                <a:latin typeface="Comic Sans MS" pitchFamily="66" charset="0"/>
                <a:ea typeface="+mj-ea"/>
                <a:cs typeface="+mj-cs"/>
              </a:rPr>
              <a:t> </a:t>
            </a:r>
            <a:r>
              <a:rPr lang="el-GR" sz="2800" b="1" kern="0" dirty="0">
                <a:solidFill>
                  <a:srgbClr val="000066"/>
                </a:solidFill>
                <a:latin typeface="Comic Sans MS" pitchFamily="66" charset="0"/>
                <a:ea typeface="+mj-ea"/>
                <a:cs typeface="+mj-cs"/>
              </a:rPr>
              <a:t>και καλό καλοκαίρι! Τους ευχαριστώ πολύ που με βοήθησαν να γίνω καλύτερη!</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3462" t="19288" r="28738"/>
          <a:stretch/>
        </p:blipFill>
        <p:spPr>
          <a:xfrm>
            <a:off x="467544" y="1268760"/>
            <a:ext cx="3240000" cy="4612185"/>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0180C16D-209E-475B-875A-E45A60C67C25}" type="slidenum">
              <a:rPr lang="el-GR" altLang="el-GR" sz="1400"/>
              <a:pPr/>
              <a:t>22</a:t>
            </a:fld>
            <a:endParaRPr lang="el-GR" altLang="el-GR" sz="1400"/>
          </a:p>
        </p:txBody>
      </p:sp>
      <p:sp>
        <p:nvSpPr>
          <p:cNvPr id="6" name="Rectangle 4"/>
          <p:cNvSpPr>
            <a:spLocks noGrp="1" noChangeArrowheads="1"/>
          </p:cNvSpPr>
          <p:nvPr>
            <p:ph type="title"/>
          </p:nvPr>
        </p:nvSpPr>
        <p:spPr>
          <a:xfrm>
            <a:off x="0" y="260648"/>
            <a:ext cx="9144000" cy="804863"/>
          </a:xfrm>
        </p:spPr>
        <p:txBody>
          <a:bodyPr/>
          <a:lstStyle/>
          <a:p>
            <a:r>
              <a:rPr lang="el-GR" altLang="el-GR" sz="4800" b="1" dirty="0" smtClean="0">
                <a:solidFill>
                  <a:srgbClr val="FF0000"/>
                </a:solidFill>
                <a:latin typeface="Comic Sans MS" pitchFamily="66" charset="0"/>
              </a:rPr>
              <a:t>Άριστος Αριστοφάνους</a:t>
            </a:r>
          </a:p>
        </p:txBody>
      </p:sp>
      <p:sp>
        <p:nvSpPr>
          <p:cNvPr id="7" name="Rectangle 4"/>
          <p:cNvSpPr txBox="1">
            <a:spLocks noChangeArrowheads="1"/>
          </p:cNvSpPr>
          <p:nvPr/>
        </p:nvSpPr>
        <p:spPr bwMode="auto">
          <a:xfrm>
            <a:off x="3779912" y="1834067"/>
            <a:ext cx="4932288" cy="3889375"/>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Τώρα </a:t>
            </a:r>
            <a:r>
              <a:rPr lang="el-GR" sz="2400" b="1" kern="0" dirty="0">
                <a:solidFill>
                  <a:srgbClr val="000066"/>
                </a:solidFill>
                <a:latin typeface="Comic Sans MS" pitchFamily="66" charset="0"/>
                <a:ea typeface="+mj-ea"/>
                <a:cs typeface="+mj-cs"/>
              </a:rPr>
              <a:t>που έφτασε το τέλος της εξάχρονης διαδρομής στο δημοτικό σχολείο Αλεθρικού νιώθω λύπη γιατί θα πάω στο γυμνάσιο και θα έχω περισσότερα μαθήματα. Νιώθω όμως και  χαρά  για όλες αυτές τις υπέροχες στιγμές που πέρασα με τους φίλους </a:t>
            </a:r>
            <a:r>
              <a:rPr lang="el-GR" sz="2400" b="1" kern="0" dirty="0" smtClean="0">
                <a:solidFill>
                  <a:srgbClr val="000066"/>
                </a:solidFill>
                <a:latin typeface="Comic Sans MS" pitchFamily="66" charset="0"/>
                <a:ea typeface="+mj-ea"/>
                <a:cs typeface="+mj-cs"/>
              </a:rPr>
              <a:t>μου.</a:t>
            </a:r>
            <a:endParaRPr lang="el-GR" sz="24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2676" t="26375" r="30313"/>
          <a:stretch/>
        </p:blipFill>
        <p:spPr>
          <a:xfrm>
            <a:off x="533088" y="1392465"/>
            <a:ext cx="3240000" cy="429669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F2B7A3A0-2247-40C6-82FE-34211B2CBBCE}" type="slidenum">
              <a:rPr lang="el-GR" altLang="el-GR" sz="1400"/>
              <a:pPr/>
              <a:t>23</a:t>
            </a:fld>
            <a:endParaRPr lang="el-GR" altLang="el-GR" sz="1400"/>
          </a:p>
        </p:txBody>
      </p:sp>
      <p:sp>
        <p:nvSpPr>
          <p:cNvPr id="6" name="Rectangle 4"/>
          <p:cNvSpPr>
            <a:spLocks noGrp="1" noChangeArrowheads="1"/>
          </p:cNvSpPr>
          <p:nvPr>
            <p:ph type="title"/>
          </p:nvPr>
        </p:nvSpPr>
        <p:spPr>
          <a:xfrm>
            <a:off x="0" y="188913"/>
            <a:ext cx="9144000" cy="804862"/>
          </a:xfrm>
        </p:spPr>
        <p:txBody>
          <a:bodyPr/>
          <a:lstStyle/>
          <a:p>
            <a:r>
              <a:rPr lang="el-GR" altLang="el-GR" sz="4800" b="1" dirty="0" smtClean="0">
                <a:solidFill>
                  <a:srgbClr val="FF0000"/>
                </a:solidFill>
                <a:latin typeface="Comic Sans MS" pitchFamily="66" charset="0"/>
              </a:rPr>
              <a:t>Γεωργία Γεωργίου</a:t>
            </a:r>
          </a:p>
        </p:txBody>
      </p:sp>
      <p:sp>
        <p:nvSpPr>
          <p:cNvPr id="7" name="Rectangle 4"/>
          <p:cNvSpPr txBox="1">
            <a:spLocks noChangeArrowheads="1"/>
          </p:cNvSpPr>
          <p:nvPr/>
        </p:nvSpPr>
        <p:spPr bwMode="auto">
          <a:xfrm>
            <a:off x="3635896" y="1484784"/>
            <a:ext cx="5220320" cy="3889375"/>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Υπόσχομαι </a:t>
            </a:r>
            <a:r>
              <a:rPr lang="el-GR" sz="2400" b="1" kern="0" dirty="0">
                <a:solidFill>
                  <a:srgbClr val="000066"/>
                </a:solidFill>
                <a:latin typeface="Comic Sans MS" pitchFamily="66" charset="0"/>
                <a:ea typeface="+mj-ea"/>
                <a:cs typeface="+mj-cs"/>
              </a:rPr>
              <a:t>σε όλους τους </a:t>
            </a:r>
            <a:r>
              <a:rPr lang="el-GR" sz="2400" b="1" kern="0" dirty="0" smtClean="0">
                <a:solidFill>
                  <a:srgbClr val="000066"/>
                </a:solidFill>
                <a:latin typeface="Comic Sans MS" pitchFamily="66" charset="0"/>
                <a:ea typeface="+mj-ea"/>
                <a:cs typeface="+mj-cs"/>
              </a:rPr>
              <a:t>δασκάλους και τις δασκάλες </a:t>
            </a:r>
            <a:r>
              <a:rPr lang="el-GR" sz="2400" b="1" kern="0" dirty="0">
                <a:solidFill>
                  <a:srgbClr val="000066"/>
                </a:solidFill>
                <a:latin typeface="Comic Sans MS" pitchFamily="66" charset="0"/>
                <a:ea typeface="+mj-ea"/>
                <a:cs typeface="+mj-cs"/>
              </a:rPr>
              <a:t>μου ότι θα εργάζομαι σκληρά και με όρεξη για να έχω καλές επιδόσεις. Θα θυμάμαι και θα εφαρμόζω  τις συμβουλές  τους. Καλό Καλοκαίρι και καλή συνέχεια εύχομαι σε όλους </a:t>
            </a:r>
            <a:r>
              <a:rPr lang="el-GR" sz="2400" b="1" kern="0" dirty="0" smtClean="0">
                <a:solidFill>
                  <a:srgbClr val="000066"/>
                </a:solidFill>
                <a:latin typeface="Comic Sans MS" pitchFamily="66" charset="0"/>
                <a:ea typeface="+mj-ea"/>
                <a:cs typeface="+mj-cs"/>
              </a:rPr>
              <a:t>και όλες!</a:t>
            </a:r>
            <a:endParaRPr lang="el-GR" sz="24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3862" t="17719" r="27551" b="389"/>
          <a:stretch/>
        </p:blipFill>
        <p:spPr>
          <a:xfrm>
            <a:off x="395896" y="1268760"/>
            <a:ext cx="3240000" cy="4584181"/>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4BB5863B-FAEC-4B66-86C8-1B47F42454DD}" type="slidenum">
              <a:rPr lang="el-GR" altLang="el-GR" sz="1400"/>
              <a:pPr/>
              <a:t>24</a:t>
            </a:fld>
            <a:endParaRPr lang="el-GR" altLang="el-GR" sz="1400"/>
          </a:p>
        </p:txBody>
      </p:sp>
      <p:sp>
        <p:nvSpPr>
          <p:cNvPr id="6" name="Rectangle 4"/>
          <p:cNvSpPr>
            <a:spLocks noGrp="1" noChangeArrowheads="1"/>
          </p:cNvSpPr>
          <p:nvPr>
            <p:ph type="title"/>
          </p:nvPr>
        </p:nvSpPr>
        <p:spPr>
          <a:xfrm>
            <a:off x="-119492" y="476672"/>
            <a:ext cx="9144000" cy="804862"/>
          </a:xfrm>
        </p:spPr>
        <p:txBody>
          <a:bodyPr/>
          <a:lstStyle/>
          <a:p>
            <a:r>
              <a:rPr lang="el-GR" altLang="el-GR" sz="4800" b="1" dirty="0" smtClean="0">
                <a:solidFill>
                  <a:srgbClr val="FF0000"/>
                </a:solidFill>
                <a:latin typeface="Comic Sans MS" pitchFamily="66" charset="0"/>
              </a:rPr>
              <a:t>Αλέξης Γιάγκου</a:t>
            </a:r>
          </a:p>
        </p:txBody>
      </p:sp>
      <p:sp>
        <p:nvSpPr>
          <p:cNvPr id="8" name="Rectangle 4"/>
          <p:cNvSpPr txBox="1">
            <a:spLocks noChangeArrowheads="1"/>
          </p:cNvSpPr>
          <p:nvPr/>
        </p:nvSpPr>
        <p:spPr bwMode="auto">
          <a:xfrm>
            <a:off x="3635536" y="3068960"/>
            <a:ext cx="5238675" cy="2087562"/>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Έξι </a:t>
            </a:r>
            <a:r>
              <a:rPr lang="el-GR" sz="2400" b="1" kern="0" dirty="0">
                <a:solidFill>
                  <a:srgbClr val="000066"/>
                </a:solidFill>
                <a:latin typeface="Comic Sans MS" pitchFamily="66" charset="0"/>
                <a:ea typeface="+mj-ea"/>
                <a:cs typeface="+mj-cs"/>
              </a:rPr>
              <a:t>χρόνια στο δημοτικό σχολείο </a:t>
            </a:r>
            <a:r>
              <a:rPr lang="el-GR" sz="2400" b="1" kern="0" dirty="0" smtClean="0">
                <a:solidFill>
                  <a:srgbClr val="000066"/>
                </a:solidFill>
                <a:latin typeface="Comic Sans MS" pitchFamily="66" charset="0"/>
                <a:ea typeface="+mj-ea"/>
                <a:cs typeface="+mj-cs"/>
              </a:rPr>
              <a:t>ήταν </a:t>
            </a:r>
            <a:r>
              <a:rPr lang="el-GR" sz="2400" b="1" kern="0" dirty="0">
                <a:solidFill>
                  <a:srgbClr val="000066"/>
                </a:solidFill>
                <a:latin typeface="Comic Sans MS" pitchFamily="66" charset="0"/>
                <a:ea typeface="+mj-ea"/>
                <a:cs typeface="+mj-cs"/>
              </a:rPr>
              <a:t>υπέροχα. Έκανα πολλούς φίλους, έμαθα πολλά πράγματα και οι </a:t>
            </a:r>
            <a:r>
              <a:rPr lang="el-GR" sz="2400" b="1" kern="0" dirty="0" smtClean="0">
                <a:solidFill>
                  <a:srgbClr val="000066"/>
                </a:solidFill>
                <a:latin typeface="Comic Sans MS" pitchFamily="66" charset="0"/>
                <a:ea typeface="+mj-ea"/>
                <a:cs typeface="+mj-cs"/>
              </a:rPr>
              <a:t>δάσκαλοι/</a:t>
            </a:r>
            <a:r>
              <a:rPr lang="el-GR" sz="2400" b="1" kern="0" dirty="0" err="1" smtClean="0">
                <a:solidFill>
                  <a:srgbClr val="000066"/>
                </a:solidFill>
                <a:latin typeface="Comic Sans MS" pitchFamily="66" charset="0"/>
                <a:ea typeface="+mj-ea"/>
                <a:cs typeface="+mj-cs"/>
              </a:rPr>
              <a:t>ες</a:t>
            </a:r>
            <a:r>
              <a:rPr lang="el-GR" sz="2400" b="1" kern="0" dirty="0" smtClean="0">
                <a:solidFill>
                  <a:srgbClr val="000066"/>
                </a:solidFill>
                <a:latin typeface="Comic Sans MS" pitchFamily="66" charset="0"/>
                <a:ea typeface="+mj-ea"/>
                <a:cs typeface="+mj-cs"/>
              </a:rPr>
              <a:t> ήταν </a:t>
            </a:r>
            <a:r>
              <a:rPr lang="el-GR" sz="2400" b="1" kern="0" dirty="0">
                <a:solidFill>
                  <a:srgbClr val="000066"/>
                </a:solidFill>
                <a:latin typeface="Comic Sans MS" pitchFamily="66" charset="0"/>
                <a:ea typeface="+mj-ea"/>
                <a:cs typeface="+mj-cs"/>
              </a:rPr>
              <a:t>πολύ </a:t>
            </a:r>
            <a:r>
              <a:rPr lang="el-GR" sz="2400" b="1" kern="0" dirty="0" smtClean="0">
                <a:solidFill>
                  <a:srgbClr val="000066"/>
                </a:solidFill>
                <a:latin typeface="Comic Sans MS" pitchFamily="66" charset="0"/>
                <a:ea typeface="+mj-ea"/>
                <a:cs typeface="+mj-cs"/>
              </a:rPr>
              <a:t>καλοί/</a:t>
            </a:r>
            <a:r>
              <a:rPr lang="el-GR" sz="2400" b="1" kern="0" dirty="0" err="1" smtClean="0">
                <a:solidFill>
                  <a:srgbClr val="000066"/>
                </a:solidFill>
                <a:latin typeface="Comic Sans MS" pitchFamily="66" charset="0"/>
                <a:ea typeface="+mj-ea"/>
                <a:cs typeface="+mj-cs"/>
              </a:rPr>
              <a:t>ες</a:t>
            </a:r>
            <a:r>
              <a:rPr lang="el-GR" sz="2400" b="1" kern="0" dirty="0" smtClean="0">
                <a:solidFill>
                  <a:srgbClr val="000066"/>
                </a:solidFill>
                <a:latin typeface="Comic Sans MS" pitchFamily="66" charset="0"/>
                <a:ea typeface="+mj-ea"/>
                <a:cs typeface="+mj-cs"/>
              </a:rPr>
              <a:t>. </a:t>
            </a:r>
            <a:r>
              <a:rPr lang="el-GR" sz="2400" b="1" kern="0" dirty="0">
                <a:solidFill>
                  <a:srgbClr val="000066"/>
                </a:solidFill>
                <a:latin typeface="Comic Sans MS" pitchFamily="66" charset="0"/>
                <a:ea typeface="+mj-ea"/>
                <a:cs typeface="+mj-cs"/>
              </a:rPr>
              <a:t>Θέλω να πω ένα μεγάλο ευχαριστώ στην δασκάλα μας κυρία Ιωάννα που μας νοιάζετε και μας αγαπάει.</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412776"/>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FD53886-BC3A-4A56-9E32-46AC1E6E851D}" type="slidenum">
              <a:rPr lang="el-GR" altLang="el-GR" sz="1400"/>
              <a:pPr/>
              <a:t>25</a:t>
            </a:fld>
            <a:endParaRPr lang="el-GR" altLang="el-GR" sz="1400"/>
          </a:p>
        </p:txBody>
      </p:sp>
      <p:sp>
        <p:nvSpPr>
          <p:cNvPr id="6" name="Rectangle 4"/>
          <p:cNvSpPr>
            <a:spLocks noGrp="1" noChangeArrowheads="1"/>
          </p:cNvSpPr>
          <p:nvPr>
            <p:ph type="title"/>
          </p:nvPr>
        </p:nvSpPr>
        <p:spPr>
          <a:xfrm>
            <a:off x="31568" y="188640"/>
            <a:ext cx="9144000" cy="804863"/>
          </a:xfrm>
        </p:spPr>
        <p:txBody>
          <a:bodyPr/>
          <a:lstStyle/>
          <a:p>
            <a:r>
              <a:rPr lang="el-GR" altLang="el-GR" sz="4800" b="1" dirty="0" smtClean="0">
                <a:solidFill>
                  <a:srgbClr val="FF0000"/>
                </a:solidFill>
                <a:latin typeface="Comic Sans MS" pitchFamily="66" charset="0"/>
              </a:rPr>
              <a:t>Βαρνάβας Κώστα</a:t>
            </a:r>
          </a:p>
        </p:txBody>
      </p:sp>
      <p:sp>
        <p:nvSpPr>
          <p:cNvPr id="8" name="Rectangle 4"/>
          <p:cNvSpPr txBox="1">
            <a:spLocks noChangeArrowheads="1"/>
          </p:cNvSpPr>
          <p:nvPr/>
        </p:nvSpPr>
        <p:spPr bwMode="auto">
          <a:xfrm>
            <a:off x="3995936" y="2575582"/>
            <a:ext cx="4536629" cy="2087563"/>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Αυτό  </a:t>
            </a:r>
            <a:r>
              <a:rPr lang="el-GR" sz="2400" b="1" kern="0" dirty="0">
                <a:solidFill>
                  <a:srgbClr val="000066"/>
                </a:solidFill>
                <a:latin typeface="Comic Sans MS" pitchFamily="66" charset="0"/>
                <a:ea typeface="+mj-ea"/>
                <a:cs typeface="+mj-cs"/>
              </a:rPr>
              <a:t>που θα μου μείνει χαραγμένο στο μυαλό μου είναι </a:t>
            </a:r>
            <a:r>
              <a:rPr lang="el-GR" sz="2400" b="1" kern="0" dirty="0" smtClean="0">
                <a:solidFill>
                  <a:srgbClr val="000066"/>
                </a:solidFill>
                <a:latin typeface="Comic Sans MS" pitchFamily="66" charset="0"/>
                <a:ea typeface="+mj-ea"/>
                <a:cs typeface="+mj-cs"/>
              </a:rPr>
              <a:t>η </a:t>
            </a:r>
            <a:r>
              <a:rPr lang="el-GR" sz="2400" b="1" kern="0" dirty="0">
                <a:solidFill>
                  <a:srgbClr val="000066"/>
                </a:solidFill>
                <a:latin typeface="Comic Sans MS" pitchFamily="66" charset="0"/>
                <a:ea typeface="+mj-ea"/>
                <a:cs typeface="+mj-cs"/>
              </a:rPr>
              <a:t>ημέρα της </a:t>
            </a:r>
            <a:r>
              <a:rPr lang="el-GR" sz="2400" b="1" kern="0" dirty="0" smtClean="0">
                <a:solidFill>
                  <a:srgbClr val="000066"/>
                </a:solidFill>
                <a:latin typeface="Comic Sans MS" pitchFamily="66" charset="0"/>
                <a:ea typeface="+mj-ea"/>
                <a:cs typeface="+mj-cs"/>
              </a:rPr>
              <a:t>Τσικνοπέμπτης </a:t>
            </a:r>
            <a:r>
              <a:rPr lang="el-GR" sz="2400" b="1" kern="0" dirty="0">
                <a:solidFill>
                  <a:srgbClr val="000066"/>
                </a:solidFill>
                <a:latin typeface="Comic Sans MS" pitchFamily="66" charset="0"/>
                <a:ea typeface="+mj-ea"/>
                <a:cs typeface="+mj-cs"/>
              </a:rPr>
              <a:t>που κάναμε επίδειξη ποδοσφαίρου στην εκδήλωση </a:t>
            </a:r>
            <a:endParaRPr lang="el-GR" sz="2400" b="1" kern="0" dirty="0" smtClean="0">
              <a:solidFill>
                <a:srgbClr val="000066"/>
              </a:solidFill>
              <a:latin typeface="Comic Sans MS" pitchFamily="66" charset="0"/>
              <a:ea typeface="+mj-ea"/>
              <a:cs typeface="+mj-cs"/>
            </a:endParaRPr>
          </a:p>
          <a:p>
            <a:pPr algn="ctr" eaLnBrk="1" hangingPunct="1">
              <a:lnSpc>
                <a:spcPct val="150000"/>
              </a:lnSpc>
              <a:defRPr/>
            </a:pPr>
            <a:r>
              <a:rPr lang="el-GR" sz="2400" b="1" kern="0" dirty="0" smtClean="0">
                <a:solidFill>
                  <a:srgbClr val="000066"/>
                </a:solidFill>
                <a:latin typeface="Comic Sans MS" pitchFamily="66" charset="0"/>
                <a:ea typeface="+mj-ea"/>
                <a:cs typeface="+mj-cs"/>
              </a:rPr>
              <a:t>«</a:t>
            </a:r>
            <a:r>
              <a:rPr lang="el-GR" sz="2400" b="1" kern="0" dirty="0" err="1" smtClean="0">
                <a:solidFill>
                  <a:srgbClr val="000066"/>
                </a:solidFill>
                <a:latin typeface="Comic Sans MS" pitchFamily="66" charset="0"/>
                <a:ea typeface="+mj-ea"/>
                <a:cs typeface="+mj-cs"/>
              </a:rPr>
              <a:t>Αλεθρικό</a:t>
            </a:r>
            <a:r>
              <a:rPr lang="el-GR" sz="2400" b="1" kern="0" dirty="0" smtClean="0">
                <a:solidFill>
                  <a:srgbClr val="000066"/>
                </a:solidFill>
                <a:latin typeface="Comic Sans MS" pitchFamily="66" charset="0"/>
                <a:ea typeface="+mj-ea"/>
                <a:cs typeface="+mj-cs"/>
              </a:rPr>
              <a:t>  </a:t>
            </a:r>
            <a:r>
              <a:rPr lang="el-GR" sz="2400" b="1" kern="0" dirty="0">
                <a:solidFill>
                  <a:srgbClr val="000066"/>
                </a:solidFill>
                <a:latin typeface="Comic Sans MS" pitchFamily="66" charset="0"/>
                <a:ea typeface="+mj-ea"/>
                <a:cs typeface="+mj-cs"/>
              </a:rPr>
              <a:t>έχεις Ταλέντο</a:t>
            </a:r>
            <a:r>
              <a:rPr lang="el-GR" sz="2400" b="1" kern="0" dirty="0" smtClean="0">
                <a:solidFill>
                  <a:srgbClr val="000066"/>
                </a:solidFill>
                <a:latin typeface="Comic Sans MS" pitchFamily="66" charset="0"/>
                <a:ea typeface="+mj-ea"/>
                <a:cs typeface="+mj-cs"/>
              </a:rPr>
              <a:t>». </a:t>
            </a:r>
          </a:p>
          <a:p>
            <a:pPr algn="ctr" eaLnBrk="1" hangingPunct="1">
              <a:lnSpc>
                <a:spcPct val="150000"/>
              </a:lnSpc>
              <a:defRPr/>
            </a:pPr>
            <a:r>
              <a:rPr lang="el-GR" sz="2400" b="1" kern="0" dirty="0" smtClean="0">
                <a:solidFill>
                  <a:srgbClr val="000066"/>
                </a:solidFill>
                <a:latin typeface="Comic Sans MS" pitchFamily="66" charset="0"/>
                <a:ea typeface="+mj-ea"/>
                <a:cs typeface="+mj-cs"/>
              </a:rPr>
              <a:t>Καλή αντάμωση στο Γυμνάσιο!</a:t>
            </a:r>
            <a:endParaRPr lang="el-GR" sz="24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100" t="12201" r="21651"/>
          <a:stretch/>
        </p:blipFill>
        <p:spPr>
          <a:xfrm>
            <a:off x="539552" y="1484784"/>
            <a:ext cx="3240000" cy="4013746"/>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FD53886-BC3A-4A56-9E32-46AC1E6E851D}" type="slidenum">
              <a:rPr lang="el-GR" altLang="el-GR" sz="1400"/>
              <a:pPr/>
              <a:t>26</a:t>
            </a:fld>
            <a:endParaRPr lang="el-GR" altLang="el-GR" sz="1400"/>
          </a:p>
        </p:txBody>
      </p:sp>
      <p:sp>
        <p:nvSpPr>
          <p:cNvPr id="6" name="Rectangle 4"/>
          <p:cNvSpPr>
            <a:spLocks noGrp="1" noChangeArrowheads="1"/>
          </p:cNvSpPr>
          <p:nvPr>
            <p:ph type="title"/>
          </p:nvPr>
        </p:nvSpPr>
        <p:spPr>
          <a:xfrm>
            <a:off x="31568" y="188640"/>
            <a:ext cx="9144000" cy="804863"/>
          </a:xfrm>
        </p:spPr>
        <p:txBody>
          <a:bodyPr/>
          <a:lstStyle/>
          <a:p>
            <a:r>
              <a:rPr lang="el-GR" altLang="el-GR" sz="4800" b="1" dirty="0" smtClean="0">
                <a:solidFill>
                  <a:srgbClr val="FF0000"/>
                </a:solidFill>
                <a:latin typeface="Comic Sans MS" pitchFamily="66" charset="0"/>
              </a:rPr>
              <a:t>Βαρνάβας Μιχαήλ</a:t>
            </a:r>
          </a:p>
        </p:txBody>
      </p:sp>
      <p:sp>
        <p:nvSpPr>
          <p:cNvPr id="8" name="Rectangle 4"/>
          <p:cNvSpPr txBox="1">
            <a:spLocks noChangeArrowheads="1"/>
          </p:cNvSpPr>
          <p:nvPr/>
        </p:nvSpPr>
        <p:spPr bwMode="auto">
          <a:xfrm>
            <a:off x="3707904" y="2580166"/>
            <a:ext cx="4978896" cy="2087563"/>
          </a:xfrm>
          <a:prstGeom prst="rect">
            <a:avLst/>
          </a:prstGeom>
          <a:noFill/>
          <a:ln w="9525">
            <a:noFill/>
            <a:miter lim="800000"/>
            <a:headEnd/>
            <a:tailEnd/>
          </a:ln>
          <a:effectLst/>
        </p:spPr>
        <p:txBody>
          <a:bodyPr anchor="ctr"/>
          <a:lstStyle/>
          <a:p>
            <a:pPr algn="ctr" eaLnBrk="1" hangingPunct="1">
              <a:lnSpc>
                <a:spcPct val="150000"/>
              </a:lnSpc>
              <a:defRPr/>
            </a:pPr>
            <a:r>
              <a:rPr lang="el-GR" sz="2000" b="1" kern="0" dirty="0" smtClean="0">
                <a:solidFill>
                  <a:srgbClr val="000066"/>
                </a:solidFill>
                <a:latin typeface="Comic Sans MS" pitchFamily="66" charset="0"/>
                <a:ea typeface="+mj-ea"/>
                <a:cs typeface="+mj-cs"/>
              </a:rPr>
              <a:t>Πέρασαν </a:t>
            </a:r>
            <a:r>
              <a:rPr lang="el-GR" sz="2000" b="1" kern="0" dirty="0">
                <a:solidFill>
                  <a:srgbClr val="000066"/>
                </a:solidFill>
                <a:latin typeface="Comic Sans MS" pitchFamily="66" charset="0"/>
                <a:ea typeface="+mj-ea"/>
                <a:cs typeface="+mj-cs"/>
              </a:rPr>
              <a:t>κιόλας </a:t>
            </a:r>
            <a:r>
              <a:rPr lang="el-GR" sz="2000" b="1" kern="0" dirty="0" smtClean="0">
                <a:solidFill>
                  <a:srgbClr val="000066"/>
                </a:solidFill>
                <a:latin typeface="Comic Sans MS" pitchFamily="66" charset="0"/>
                <a:ea typeface="+mj-ea"/>
                <a:cs typeface="+mj-cs"/>
              </a:rPr>
              <a:t>έξι χρόνια </a:t>
            </a:r>
            <a:r>
              <a:rPr lang="el-GR" sz="2000" b="1" kern="0" dirty="0">
                <a:solidFill>
                  <a:srgbClr val="000066"/>
                </a:solidFill>
                <a:latin typeface="Comic Sans MS" pitchFamily="66" charset="0"/>
                <a:ea typeface="+mj-ea"/>
                <a:cs typeface="+mj-cs"/>
              </a:rPr>
              <a:t>από τότε που </a:t>
            </a:r>
            <a:r>
              <a:rPr lang="el-GR" sz="2000" b="1" kern="0" dirty="0" err="1">
                <a:solidFill>
                  <a:srgbClr val="000066"/>
                </a:solidFill>
                <a:latin typeface="Comic Sans MS" pitchFamily="66" charset="0"/>
                <a:ea typeface="+mj-ea"/>
                <a:cs typeface="+mj-cs"/>
              </a:rPr>
              <a:t>πρωτοπάτησα</a:t>
            </a:r>
            <a:r>
              <a:rPr lang="el-GR" sz="2000" b="1" kern="0" dirty="0">
                <a:solidFill>
                  <a:srgbClr val="000066"/>
                </a:solidFill>
                <a:latin typeface="Comic Sans MS" pitchFamily="66" charset="0"/>
                <a:ea typeface="+mj-ea"/>
                <a:cs typeface="+mj-cs"/>
              </a:rPr>
              <a:t> το πόδι μου στο σχολείο. Πάντα θα θυμάμαι του φίλους μου, τα παιχνίδια που παίζαμε στα διαλείμματα και τους δασκάλους </a:t>
            </a:r>
            <a:r>
              <a:rPr lang="el-GR" sz="2000" b="1" kern="0" dirty="0" smtClean="0">
                <a:solidFill>
                  <a:srgbClr val="000066"/>
                </a:solidFill>
                <a:latin typeface="Comic Sans MS" pitchFamily="66" charset="0"/>
                <a:ea typeface="+mj-ea"/>
                <a:cs typeface="+mj-cs"/>
              </a:rPr>
              <a:t>και τις δασκάλες μας</a:t>
            </a:r>
            <a:r>
              <a:rPr lang="el-GR" sz="2000" b="1" kern="0" dirty="0">
                <a:solidFill>
                  <a:srgbClr val="000066"/>
                </a:solidFill>
                <a:latin typeface="Comic Sans MS" pitchFamily="66" charset="0"/>
                <a:ea typeface="+mj-ea"/>
                <a:cs typeface="+mj-cs"/>
              </a:rPr>
              <a:t>. Πάντα θα θυμάμαι τις </a:t>
            </a:r>
            <a:r>
              <a:rPr lang="el-GR" sz="2000" b="1" kern="0" dirty="0" smtClean="0">
                <a:solidFill>
                  <a:srgbClr val="000066"/>
                </a:solidFill>
                <a:latin typeface="Comic Sans MS" pitchFamily="66" charset="0"/>
                <a:ea typeface="+mj-ea"/>
                <a:cs typeface="+mj-cs"/>
              </a:rPr>
              <a:t>εκδρομές μας. </a:t>
            </a:r>
            <a:r>
              <a:rPr lang="el-GR" sz="2000" b="1" kern="0" dirty="0">
                <a:solidFill>
                  <a:srgbClr val="000066"/>
                </a:solidFill>
                <a:latin typeface="Comic Sans MS" pitchFamily="66" charset="0"/>
                <a:ea typeface="+mj-ea"/>
                <a:cs typeface="+mj-cs"/>
              </a:rPr>
              <a:t>Από καρδιάς εύχομαι σε όλους </a:t>
            </a:r>
            <a:r>
              <a:rPr lang="el-GR" sz="2000" b="1" kern="0" dirty="0" smtClean="0">
                <a:solidFill>
                  <a:srgbClr val="000066"/>
                </a:solidFill>
                <a:latin typeface="Comic Sans MS" pitchFamily="66" charset="0"/>
                <a:ea typeface="+mj-ea"/>
                <a:cs typeface="+mj-cs"/>
              </a:rPr>
              <a:t>τους/τις συμμαθητές/</a:t>
            </a:r>
            <a:r>
              <a:rPr lang="el-GR" sz="2000" b="1" kern="0" dirty="0" err="1" smtClean="0">
                <a:solidFill>
                  <a:srgbClr val="000066"/>
                </a:solidFill>
                <a:latin typeface="Comic Sans MS" pitchFamily="66" charset="0"/>
                <a:ea typeface="+mj-ea"/>
                <a:cs typeface="+mj-cs"/>
              </a:rPr>
              <a:t>τριες</a:t>
            </a:r>
            <a:r>
              <a:rPr lang="el-GR" sz="2000" b="1" kern="0" dirty="0" smtClean="0">
                <a:solidFill>
                  <a:srgbClr val="000066"/>
                </a:solidFill>
                <a:latin typeface="Comic Sans MS" pitchFamily="66" charset="0"/>
                <a:ea typeface="+mj-ea"/>
                <a:cs typeface="+mj-cs"/>
              </a:rPr>
              <a:t> </a:t>
            </a:r>
            <a:r>
              <a:rPr lang="el-GR" sz="2000" b="1" kern="0" dirty="0">
                <a:solidFill>
                  <a:srgbClr val="000066"/>
                </a:solidFill>
                <a:latin typeface="Comic Sans MS" pitchFamily="66" charset="0"/>
                <a:ea typeface="+mj-ea"/>
                <a:cs typeface="+mj-cs"/>
              </a:rPr>
              <a:t>μου να έχουν καλή σταδιοδρομία και να είναι </a:t>
            </a:r>
            <a:r>
              <a:rPr lang="el-GR" sz="2000" b="1" kern="0" dirty="0" smtClean="0">
                <a:solidFill>
                  <a:srgbClr val="000066"/>
                </a:solidFill>
                <a:latin typeface="Comic Sans MS" pitchFamily="66" charset="0"/>
                <a:ea typeface="+mj-ea"/>
                <a:cs typeface="+mj-cs"/>
              </a:rPr>
              <a:t>χαρούμενοι/</a:t>
            </a:r>
            <a:r>
              <a:rPr lang="el-GR" sz="2000" b="1" kern="0" dirty="0" err="1" smtClean="0">
                <a:solidFill>
                  <a:srgbClr val="000066"/>
                </a:solidFill>
                <a:latin typeface="Comic Sans MS" pitchFamily="66" charset="0"/>
                <a:ea typeface="+mj-ea"/>
                <a:cs typeface="+mj-cs"/>
              </a:rPr>
              <a:t>ες</a:t>
            </a:r>
            <a:r>
              <a:rPr lang="el-GR" sz="2000" b="1" kern="0" dirty="0" smtClean="0">
                <a:solidFill>
                  <a:srgbClr val="000066"/>
                </a:solidFill>
                <a:latin typeface="Comic Sans MS" pitchFamily="66" charset="0"/>
                <a:ea typeface="+mj-ea"/>
                <a:cs typeface="+mj-cs"/>
              </a:rPr>
              <a:t> </a:t>
            </a:r>
            <a:r>
              <a:rPr lang="el-GR" sz="2000" b="1" kern="0" dirty="0">
                <a:solidFill>
                  <a:srgbClr val="000066"/>
                </a:solidFill>
                <a:latin typeface="Comic Sans MS" pitchFamily="66" charset="0"/>
                <a:ea typeface="+mj-ea"/>
                <a:cs typeface="+mj-cs"/>
              </a:rPr>
              <a:t>σε αυτό που κάνουν.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96752"/>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780654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027BBFF8-5B6B-461C-8C40-219382FDC7A8}" type="slidenum">
              <a:rPr lang="el-GR" altLang="el-GR" sz="1400"/>
              <a:pPr/>
              <a:t>27</a:t>
            </a:fld>
            <a:endParaRPr lang="el-GR" altLang="el-GR" sz="1400"/>
          </a:p>
        </p:txBody>
      </p:sp>
      <p:sp>
        <p:nvSpPr>
          <p:cNvPr id="6" name="Rectangle 4"/>
          <p:cNvSpPr>
            <a:spLocks noGrp="1" noChangeArrowheads="1"/>
          </p:cNvSpPr>
          <p:nvPr>
            <p:ph type="title"/>
          </p:nvPr>
        </p:nvSpPr>
        <p:spPr>
          <a:xfrm>
            <a:off x="683568" y="332656"/>
            <a:ext cx="8243887" cy="804862"/>
          </a:xfrm>
        </p:spPr>
        <p:txBody>
          <a:bodyPr/>
          <a:lstStyle/>
          <a:p>
            <a:r>
              <a:rPr lang="el-GR" altLang="el-GR" sz="4000" b="1" dirty="0" smtClean="0">
                <a:solidFill>
                  <a:srgbClr val="FF0000"/>
                </a:solidFill>
                <a:latin typeface="Comic Sans MS" pitchFamily="66" charset="0"/>
              </a:rPr>
              <a:t>Παναγιώτα Μωυσή</a:t>
            </a:r>
          </a:p>
        </p:txBody>
      </p:sp>
      <p:sp>
        <p:nvSpPr>
          <p:cNvPr id="8" name="Rectangle 4"/>
          <p:cNvSpPr txBox="1">
            <a:spLocks noChangeArrowheads="1"/>
          </p:cNvSpPr>
          <p:nvPr/>
        </p:nvSpPr>
        <p:spPr bwMode="auto">
          <a:xfrm>
            <a:off x="4139952" y="1772816"/>
            <a:ext cx="4356100" cy="4175125"/>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Θα </a:t>
            </a:r>
            <a:r>
              <a:rPr lang="el-GR" sz="2800" b="1" kern="0" dirty="0">
                <a:solidFill>
                  <a:srgbClr val="000066"/>
                </a:solidFill>
                <a:latin typeface="Comic Sans MS" pitchFamily="66" charset="0"/>
                <a:ea typeface="+mj-ea"/>
                <a:cs typeface="+mj-cs"/>
              </a:rPr>
              <a:t>ήθελα να ευχηθώ </a:t>
            </a:r>
            <a:r>
              <a:rPr lang="el-GR" sz="2800" b="1" kern="0" dirty="0" smtClean="0">
                <a:solidFill>
                  <a:srgbClr val="000066"/>
                </a:solidFill>
                <a:latin typeface="Comic Sans MS" pitchFamily="66" charset="0"/>
                <a:ea typeface="+mj-ea"/>
                <a:cs typeface="+mj-cs"/>
              </a:rPr>
              <a:t>στους συμμαθητές και στις συμμαθήτριες </a:t>
            </a:r>
            <a:r>
              <a:rPr lang="el-GR" sz="2800" b="1" kern="0" dirty="0">
                <a:solidFill>
                  <a:srgbClr val="000066"/>
                </a:solidFill>
                <a:latin typeface="Comic Sans MS" pitchFamily="66" charset="0"/>
                <a:ea typeface="+mj-ea"/>
                <a:cs typeface="+mj-cs"/>
              </a:rPr>
              <a:t>μου καλή πρόοδο και καλή αντάμωση στο Γυμνάσιο. Θα </a:t>
            </a:r>
            <a:r>
              <a:rPr lang="el-GR" sz="2800" b="1" kern="0" dirty="0" smtClean="0">
                <a:solidFill>
                  <a:srgbClr val="000066"/>
                </a:solidFill>
                <a:latin typeface="Comic Sans MS" pitchFamily="66" charset="0"/>
                <a:ea typeface="+mj-ea"/>
                <a:cs typeface="+mj-cs"/>
              </a:rPr>
              <a:t>τους/τις </a:t>
            </a:r>
            <a:r>
              <a:rPr lang="el-GR" sz="2800" b="1" kern="0" dirty="0">
                <a:solidFill>
                  <a:srgbClr val="000066"/>
                </a:solidFill>
                <a:latin typeface="Comic Sans MS" pitchFamily="66" charset="0"/>
                <a:ea typeface="+mj-ea"/>
                <a:cs typeface="+mj-cs"/>
              </a:rPr>
              <a:t>αγαπώ για </a:t>
            </a:r>
            <a:r>
              <a:rPr lang="el-GR" sz="2800" b="1" kern="0" dirty="0" smtClean="0">
                <a:solidFill>
                  <a:srgbClr val="000066"/>
                </a:solidFill>
                <a:latin typeface="Comic Sans MS" pitchFamily="66" charset="0"/>
                <a:ea typeface="+mj-ea"/>
                <a:cs typeface="+mj-cs"/>
              </a:rPr>
              <a:t>πάντα!</a:t>
            </a:r>
            <a:endParaRPr lang="el-GR" sz="28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137" t="13221" r="20913" b="13543"/>
          <a:stretch/>
        </p:blipFill>
        <p:spPr>
          <a:xfrm>
            <a:off x="611560" y="1523946"/>
            <a:ext cx="3240000" cy="3863078"/>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75964A33-6E17-43B2-B8F2-F2E72872BED1}" type="slidenum">
              <a:rPr lang="el-GR" altLang="el-GR" sz="1400"/>
              <a:pPr/>
              <a:t>28</a:t>
            </a:fld>
            <a:endParaRPr lang="el-GR" altLang="el-GR" sz="1400"/>
          </a:p>
        </p:txBody>
      </p:sp>
      <p:sp>
        <p:nvSpPr>
          <p:cNvPr id="6" name="Rectangle 4"/>
          <p:cNvSpPr>
            <a:spLocks noGrp="1" noChangeArrowheads="1"/>
          </p:cNvSpPr>
          <p:nvPr>
            <p:ph type="title"/>
          </p:nvPr>
        </p:nvSpPr>
        <p:spPr>
          <a:xfrm>
            <a:off x="0" y="332656"/>
            <a:ext cx="9144000" cy="804863"/>
          </a:xfrm>
        </p:spPr>
        <p:txBody>
          <a:bodyPr/>
          <a:lstStyle/>
          <a:p>
            <a:r>
              <a:rPr lang="el-GR" altLang="el-GR" sz="4800" b="1" dirty="0" smtClean="0">
                <a:solidFill>
                  <a:srgbClr val="FF0000"/>
                </a:solidFill>
                <a:latin typeface="Comic Sans MS" pitchFamily="66" charset="0"/>
              </a:rPr>
              <a:t>Θάλεια Νικολάου</a:t>
            </a:r>
          </a:p>
        </p:txBody>
      </p:sp>
      <p:sp>
        <p:nvSpPr>
          <p:cNvPr id="8" name="Rectangle 4"/>
          <p:cNvSpPr txBox="1">
            <a:spLocks noChangeArrowheads="1"/>
          </p:cNvSpPr>
          <p:nvPr/>
        </p:nvSpPr>
        <p:spPr bwMode="auto">
          <a:xfrm>
            <a:off x="3635896" y="3140968"/>
            <a:ext cx="5328592" cy="1296987"/>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Θα </a:t>
            </a:r>
            <a:r>
              <a:rPr lang="el-GR" sz="2400" b="1" kern="0" dirty="0">
                <a:solidFill>
                  <a:srgbClr val="000066"/>
                </a:solidFill>
                <a:latin typeface="Comic Sans MS" pitchFamily="66" charset="0"/>
                <a:ea typeface="+mj-ea"/>
                <a:cs typeface="+mj-cs"/>
              </a:rPr>
              <a:t>θυμάμαι </a:t>
            </a:r>
            <a:r>
              <a:rPr lang="el-GR" sz="2400" b="1" kern="0" dirty="0" smtClean="0">
                <a:solidFill>
                  <a:srgbClr val="000066"/>
                </a:solidFill>
                <a:latin typeface="Comic Sans MS" pitchFamily="66" charset="0"/>
                <a:ea typeface="+mj-ea"/>
                <a:cs typeface="+mj-cs"/>
              </a:rPr>
              <a:t>πάντα τους δασκάλους και τις δασκάλες μας. Την κ</a:t>
            </a:r>
            <a:r>
              <a:rPr lang="el-GR" sz="2400" b="1" kern="0" dirty="0">
                <a:solidFill>
                  <a:srgbClr val="000066"/>
                </a:solidFill>
                <a:latin typeface="Comic Sans MS" pitchFamily="66" charset="0"/>
                <a:ea typeface="+mj-ea"/>
                <a:cs typeface="+mj-cs"/>
              </a:rPr>
              <a:t>. Έλενα γιατί ήταν η πρώτη μου δασκάλα και ήταν πολύ καλή μαζί μας. </a:t>
            </a:r>
            <a:r>
              <a:rPr lang="el-GR" sz="2400" b="1" kern="0" dirty="0" smtClean="0">
                <a:solidFill>
                  <a:srgbClr val="000066"/>
                </a:solidFill>
                <a:latin typeface="Comic Sans MS" pitchFamily="66" charset="0"/>
                <a:ea typeface="+mj-ea"/>
                <a:cs typeface="+mj-cs"/>
              </a:rPr>
              <a:t>Την κ. Ξένια που δεν </a:t>
            </a:r>
            <a:r>
              <a:rPr lang="el-GR" sz="2400" b="1" kern="0" dirty="0">
                <a:solidFill>
                  <a:srgbClr val="000066"/>
                </a:solidFill>
                <a:latin typeface="Comic Sans MS" pitchFamily="66" charset="0"/>
                <a:ea typeface="+mj-ea"/>
                <a:cs typeface="+mj-cs"/>
              </a:rPr>
              <a:t>θύμωνε, μας έλεγε όμορφες ιστορίες και τραγούδια καθώς  ζωγραφίζαμε. Θυμάμαι ακόμα τον </a:t>
            </a:r>
            <a:r>
              <a:rPr lang="el-GR" sz="2400" b="1" kern="0" dirty="0" smtClean="0">
                <a:solidFill>
                  <a:srgbClr val="000066"/>
                </a:solidFill>
                <a:latin typeface="Comic Sans MS" pitchFamily="66" charset="0"/>
                <a:ea typeface="+mj-ea"/>
                <a:cs typeface="+mj-cs"/>
              </a:rPr>
              <a:t>κ. </a:t>
            </a:r>
            <a:r>
              <a:rPr lang="el-GR" sz="2400" b="1" kern="0" dirty="0">
                <a:solidFill>
                  <a:srgbClr val="000066"/>
                </a:solidFill>
                <a:latin typeface="Comic Sans MS" pitchFamily="66" charset="0"/>
                <a:ea typeface="+mj-ea"/>
                <a:cs typeface="+mj-cs"/>
              </a:rPr>
              <a:t>Δημήτρη γιατί ήταν αστείος και</a:t>
            </a:r>
            <a:r>
              <a:rPr lang="el-GR" sz="2400" dirty="0"/>
              <a:t> </a:t>
            </a:r>
            <a:r>
              <a:rPr lang="el-GR" sz="2400" b="1" kern="0" dirty="0">
                <a:solidFill>
                  <a:srgbClr val="000066"/>
                </a:solidFill>
                <a:latin typeface="Comic Sans MS" pitchFamily="66" charset="0"/>
                <a:ea typeface="+mj-ea"/>
                <a:cs typeface="+mj-cs"/>
              </a:rPr>
              <a:t>καλόκαρδος.</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5038" t="14561" r="29525" b="14564"/>
          <a:stretch/>
        </p:blipFill>
        <p:spPr>
          <a:xfrm>
            <a:off x="323528" y="1268760"/>
            <a:ext cx="3240360" cy="4320480"/>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015FD4D-AA32-4F14-AFC8-A0FE19443FCD}" type="slidenum">
              <a:rPr lang="el-GR" altLang="el-GR" sz="1400"/>
              <a:pPr/>
              <a:t>29</a:t>
            </a:fld>
            <a:endParaRPr lang="el-GR" altLang="el-GR" sz="1400"/>
          </a:p>
        </p:txBody>
      </p:sp>
      <p:sp>
        <p:nvSpPr>
          <p:cNvPr id="6" name="Rectangle 4"/>
          <p:cNvSpPr>
            <a:spLocks noGrp="1" noChangeArrowheads="1"/>
          </p:cNvSpPr>
          <p:nvPr>
            <p:ph type="title"/>
          </p:nvPr>
        </p:nvSpPr>
        <p:spPr>
          <a:xfrm>
            <a:off x="-108520" y="260648"/>
            <a:ext cx="9144000" cy="804863"/>
          </a:xfrm>
        </p:spPr>
        <p:txBody>
          <a:bodyPr/>
          <a:lstStyle/>
          <a:p>
            <a:r>
              <a:rPr lang="el-GR" altLang="el-GR" sz="4800" b="1" dirty="0" smtClean="0">
                <a:solidFill>
                  <a:srgbClr val="FF0000"/>
                </a:solidFill>
                <a:latin typeface="Comic Sans MS" pitchFamily="66" charset="0"/>
              </a:rPr>
              <a:t>Χαράλαμπος Παρούτη</a:t>
            </a:r>
          </a:p>
        </p:txBody>
      </p:sp>
      <p:sp>
        <p:nvSpPr>
          <p:cNvPr id="8" name="Rectangle 4"/>
          <p:cNvSpPr txBox="1">
            <a:spLocks noChangeArrowheads="1"/>
          </p:cNvSpPr>
          <p:nvPr/>
        </p:nvSpPr>
        <p:spPr bwMode="auto">
          <a:xfrm>
            <a:off x="3923928" y="2780926"/>
            <a:ext cx="4895528" cy="1296987"/>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Τώρα </a:t>
            </a:r>
            <a:r>
              <a:rPr lang="el-GR" sz="2400" b="1" kern="0" dirty="0">
                <a:solidFill>
                  <a:srgbClr val="000066"/>
                </a:solidFill>
                <a:latin typeface="Comic Sans MS" pitchFamily="66" charset="0"/>
                <a:ea typeface="+mj-ea"/>
                <a:cs typeface="+mj-cs"/>
              </a:rPr>
              <a:t>που φεύγω από το δημοτικό νιώθω λυπημένος γιατί αποχαιρετάω του φίλους μου. Εύχομαι ο Θεός πάντα να τους προσέχει. Θέλω να ευχηθώ στους συμμαθητές </a:t>
            </a:r>
            <a:r>
              <a:rPr lang="el-GR" sz="2400" b="1" kern="0" dirty="0" smtClean="0">
                <a:solidFill>
                  <a:srgbClr val="000066"/>
                </a:solidFill>
                <a:latin typeface="Comic Sans MS" pitchFamily="66" charset="0"/>
                <a:ea typeface="+mj-ea"/>
                <a:cs typeface="+mj-cs"/>
              </a:rPr>
              <a:t>και στις συμμαθήτριες μου </a:t>
            </a:r>
            <a:r>
              <a:rPr lang="el-GR" sz="2400" b="1" kern="0" dirty="0">
                <a:solidFill>
                  <a:srgbClr val="000066"/>
                </a:solidFill>
                <a:latin typeface="Comic Sans MS" pitchFamily="66" charset="0"/>
                <a:ea typeface="+mj-ea"/>
                <a:cs typeface="+mj-cs"/>
              </a:rPr>
              <a:t>να είναι καλά! Δεν θα τους ξεχάσω </a:t>
            </a:r>
            <a:r>
              <a:rPr lang="el-GR" sz="2400" b="1" kern="0" dirty="0" smtClean="0">
                <a:solidFill>
                  <a:srgbClr val="000066"/>
                </a:solidFill>
                <a:latin typeface="Comic Sans MS" pitchFamily="66" charset="0"/>
                <a:ea typeface="+mj-ea"/>
                <a:cs typeface="+mj-cs"/>
              </a:rPr>
              <a:t>ποτέ!</a:t>
            </a:r>
            <a:endParaRPr lang="el-GR" sz="2400" b="1" kern="0" dirty="0">
              <a:solidFill>
                <a:srgbClr val="000066"/>
              </a:solidFill>
              <a:latin typeface="Comic Sans MS" pitchFamily="66" charset="0"/>
              <a:ea typeface="+mj-ea"/>
              <a:cs typeface="+mj-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162152"/>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635DAD4-BA6E-4468-9C2F-1A647E22DF86}" type="slidenum">
              <a:rPr lang="el-GR" altLang="el-GR" sz="1400"/>
              <a:pPr/>
              <a:t>3</a:t>
            </a:fld>
            <a:endParaRPr lang="el-GR" altLang="el-GR" sz="1400"/>
          </a:p>
        </p:txBody>
      </p:sp>
      <p:sp>
        <p:nvSpPr>
          <p:cNvPr id="7" name="Rectangle 4"/>
          <p:cNvSpPr>
            <a:spLocks noGrp="1" noChangeArrowheads="1"/>
          </p:cNvSpPr>
          <p:nvPr>
            <p:ph type="title"/>
          </p:nvPr>
        </p:nvSpPr>
        <p:spPr>
          <a:xfrm>
            <a:off x="1979712" y="1916832"/>
            <a:ext cx="4859511" cy="2004710"/>
          </a:xfrm>
        </p:spPr>
        <p:txBody>
          <a:bodyPr/>
          <a:lstStyle/>
          <a:p>
            <a:pPr eaLnBrk="1" hangingPunct="1"/>
            <a:r>
              <a:rPr lang="el-GR" altLang="el-GR" sz="13800" b="1" dirty="0" smtClean="0">
                <a:ln w="6600">
                  <a:solidFill>
                    <a:srgbClr val="0070C0"/>
                  </a:solidFill>
                  <a:prstDash val="solid"/>
                </a:ln>
                <a:solidFill>
                  <a:srgbClr val="00B050"/>
                </a:solidFill>
                <a:effectLst>
                  <a:outerShdw dist="38100" dir="2700000" algn="tl" rotWithShape="0">
                    <a:schemeClr val="accent2"/>
                  </a:outerShdw>
                  <a:reflection blurRad="6350" stA="60000" endA="900" endPos="60000" dist="60007" dir="5400000" sy="-100000" algn="bl" rotWithShape="0"/>
                </a:effectLst>
                <a:latin typeface="Comic Sans MS" pitchFamily="66" charset="0"/>
              </a:rPr>
              <a:t>Στ΄1</a:t>
            </a:r>
          </a:p>
        </p:txBody>
      </p:sp>
      <p:sp>
        <p:nvSpPr>
          <p:cNvPr id="8" name="Rectangle 4"/>
          <p:cNvSpPr txBox="1">
            <a:spLocks noChangeArrowheads="1"/>
          </p:cNvSpPr>
          <p:nvPr/>
        </p:nvSpPr>
        <p:spPr bwMode="auto">
          <a:xfrm>
            <a:off x="4559551" y="1401585"/>
            <a:ext cx="4105275" cy="3887787"/>
          </a:xfrm>
          <a:prstGeom prst="rect">
            <a:avLst/>
          </a:prstGeom>
          <a:noFill/>
          <a:ln w="9525">
            <a:noFill/>
            <a:miter lim="800000"/>
            <a:headEnd/>
            <a:tailEnd/>
          </a:ln>
          <a:effectLst/>
        </p:spPr>
        <p:txBody>
          <a:bodyPr anchor="ctr"/>
          <a:lstStyle/>
          <a:p>
            <a:pPr algn="ctr" eaLnBrk="1" hangingPunct="1">
              <a:lnSpc>
                <a:spcPct val="150000"/>
              </a:lnSpc>
              <a:defRPr/>
            </a:pPr>
            <a:endParaRPr lang="el-GR" sz="2800" b="1" kern="0" dirty="0">
              <a:solidFill>
                <a:srgbClr val="000066"/>
              </a:solidFill>
              <a:latin typeface="Comic Sans MS" pitchFamily="66" charset="0"/>
              <a:ea typeface="+mj-ea"/>
              <a:cs typeface="+mj-cs"/>
            </a:endParaRPr>
          </a:p>
        </p:txBody>
      </p:sp>
    </p:spTree>
    <p:extLst>
      <p:ext uri="{BB962C8B-B14F-4D97-AF65-F5344CB8AC3E}">
        <p14:creationId xmlns:p14="http://schemas.microsoft.com/office/powerpoint/2010/main" val="832442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42" presetClass="entr" presetSubtype="0" fill="hold" grpId="0" nodeType="afterEffect" nodePh="1">
                                  <p:stCondLst>
                                    <p:cond delay="0"/>
                                  </p:stCondLst>
                                  <p:endCondLst>
                                    <p:cond evt="begin" delay="0">
                                      <p:tn val="22"/>
                                    </p:cond>
                                  </p:end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B4A40EC-069E-42DD-A1DB-6284BB7F925E}" type="slidenum">
              <a:rPr lang="el-GR" altLang="el-GR" sz="1400"/>
              <a:pPr/>
              <a:t>30</a:t>
            </a:fld>
            <a:endParaRPr lang="el-GR" altLang="el-GR" sz="1400"/>
          </a:p>
        </p:txBody>
      </p:sp>
      <p:sp>
        <p:nvSpPr>
          <p:cNvPr id="6" name="Rectangle 4"/>
          <p:cNvSpPr>
            <a:spLocks noGrp="1" noChangeArrowheads="1"/>
          </p:cNvSpPr>
          <p:nvPr>
            <p:ph type="title"/>
          </p:nvPr>
        </p:nvSpPr>
        <p:spPr>
          <a:xfrm>
            <a:off x="-107488" y="260648"/>
            <a:ext cx="9144000" cy="804863"/>
          </a:xfrm>
        </p:spPr>
        <p:txBody>
          <a:bodyPr/>
          <a:lstStyle/>
          <a:p>
            <a:r>
              <a:rPr lang="el-GR" altLang="el-GR" sz="4800" b="1" dirty="0" smtClean="0">
                <a:solidFill>
                  <a:srgbClr val="FF0000"/>
                </a:solidFill>
                <a:latin typeface="Comic Sans MS" pitchFamily="66" charset="0"/>
              </a:rPr>
              <a:t>Μαρία Σπύρου</a:t>
            </a:r>
          </a:p>
        </p:txBody>
      </p:sp>
      <p:sp>
        <p:nvSpPr>
          <p:cNvPr id="8" name="Rectangle 4"/>
          <p:cNvSpPr txBox="1">
            <a:spLocks noChangeArrowheads="1"/>
          </p:cNvSpPr>
          <p:nvPr/>
        </p:nvSpPr>
        <p:spPr bwMode="auto">
          <a:xfrm>
            <a:off x="3851920" y="3150890"/>
            <a:ext cx="5184576" cy="1296987"/>
          </a:xfrm>
          <a:prstGeom prst="rect">
            <a:avLst/>
          </a:prstGeom>
          <a:noFill/>
          <a:ln w="9525">
            <a:noFill/>
            <a:miter lim="800000"/>
            <a:headEnd/>
            <a:tailEnd/>
          </a:ln>
          <a:effectLst/>
        </p:spPr>
        <p:txBody>
          <a:bodyPr anchor="ctr"/>
          <a:lstStyle/>
          <a:p>
            <a:pPr algn="ctr" eaLnBrk="1" hangingPunct="1">
              <a:lnSpc>
                <a:spcPct val="150000"/>
              </a:lnSpc>
              <a:defRPr/>
            </a:pPr>
            <a:r>
              <a:rPr lang="el-GR" sz="2200" b="1" kern="0" dirty="0">
                <a:solidFill>
                  <a:srgbClr val="000066"/>
                </a:solidFill>
                <a:latin typeface="Comic Sans MS" pitchFamily="66" charset="0"/>
                <a:ea typeface="+mj-ea"/>
                <a:cs typeface="+mj-cs"/>
              </a:rPr>
              <a:t>Θυμάμαι την πρώτη ημέρα  όλοι δεν θέλαμε να  πάμε σχολείο και κλαίγαμε γιατί δεν θέλαμε να μπούμε στο λεωφορείο…</a:t>
            </a:r>
          </a:p>
          <a:p>
            <a:pPr algn="ctr" eaLnBrk="1" hangingPunct="1">
              <a:lnSpc>
                <a:spcPct val="150000"/>
              </a:lnSpc>
              <a:defRPr/>
            </a:pPr>
            <a:r>
              <a:rPr lang="el-GR" sz="2200" b="1" kern="0" dirty="0" smtClean="0">
                <a:solidFill>
                  <a:srgbClr val="000066"/>
                </a:solidFill>
                <a:latin typeface="Comic Sans MS" pitchFamily="66" charset="0"/>
                <a:ea typeface="+mj-ea"/>
                <a:cs typeface="+mj-cs"/>
              </a:rPr>
              <a:t>Εκείνο </a:t>
            </a:r>
            <a:r>
              <a:rPr lang="el-GR" sz="2200" b="1" kern="0" dirty="0">
                <a:solidFill>
                  <a:srgbClr val="000066"/>
                </a:solidFill>
                <a:latin typeface="Comic Sans MS" pitchFamily="66" charset="0"/>
                <a:ea typeface="+mj-ea"/>
                <a:cs typeface="+mj-cs"/>
              </a:rPr>
              <a:t>που δεν μπορώ να ξεχάσω, είναι που γρήγορα  γίναμε όλοι φίλοι. </a:t>
            </a:r>
            <a:r>
              <a:rPr lang="el-GR" sz="2200" b="1" kern="0" dirty="0" smtClean="0">
                <a:solidFill>
                  <a:srgbClr val="000066"/>
                </a:solidFill>
                <a:latin typeface="Comic Sans MS" pitchFamily="66" charset="0"/>
                <a:ea typeface="+mj-ea"/>
                <a:cs typeface="+mj-cs"/>
              </a:rPr>
              <a:t>Στην δασκάλα </a:t>
            </a:r>
            <a:r>
              <a:rPr lang="el-GR" sz="2200" b="1" kern="0" dirty="0">
                <a:solidFill>
                  <a:srgbClr val="000066"/>
                </a:solidFill>
                <a:latin typeface="Comic Sans MS" pitchFamily="66" charset="0"/>
                <a:ea typeface="+mj-ea"/>
                <a:cs typeface="+mj-cs"/>
              </a:rPr>
              <a:t>μου την κυρία Ιωάννα υπόσχομαι  πως θα εργάζομαι σκληρά  </a:t>
            </a:r>
            <a:r>
              <a:rPr lang="el-GR" sz="2200" b="1" kern="0" dirty="0" smtClean="0">
                <a:solidFill>
                  <a:srgbClr val="000066"/>
                </a:solidFill>
                <a:latin typeface="Comic Sans MS" pitchFamily="66" charset="0"/>
                <a:ea typeface="+mj-ea"/>
                <a:cs typeface="+mj-cs"/>
              </a:rPr>
              <a:t>και </a:t>
            </a:r>
            <a:r>
              <a:rPr lang="el-GR" sz="2200" b="1" kern="0" dirty="0">
                <a:solidFill>
                  <a:srgbClr val="000066"/>
                </a:solidFill>
                <a:latin typeface="Comic Sans MS" pitchFamily="66" charset="0"/>
                <a:ea typeface="+mj-ea"/>
                <a:cs typeface="+mj-cs"/>
              </a:rPr>
              <a:t>ότι θα παίρνω καλούς βαθμούς στο γυμνάσιο</a:t>
            </a:r>
            <a:r>
              <a:rPr lang="el-GR" sz="2400" dirty="0"/>
              <a:t>.</a:t>
            </a:r>
            <a:endParaRPr lang="el-GR" sz="22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1100" t="11019" r="24013"/>
          <a:stretch/>
        </p:blipFill>
        <p:spPr>
          <a:xfrm>
            <a:off x="467544" y="1484784"/>
            <a:ext cx="3240000" cy="4281838"/>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A358112-3C70-49D9-921B-1C1DF635BEE7}" type="slidenum">
              <a:rPr lang="el-GR" altLang="el-GR" sz="1400"/>
              <a:pPr/>
              <a:t>31</a:t>
            </a:fld>
            <a:endParaRPr lang="el-GR" altLang="el-GR" sz="1400"/>
          </a:p>
        </p:txBody>
      </p:sp>
      <p:sp>
        <p:nvSpPr>
          <p:cNvPr id="6" name="Rectangle 4"/>
          <p:cNvSpPr>
            <a:spLocks noGrp="1" noChangeArrowheads="1"/>
          </p:cNvSpPr>
          <p:nvPr>
            <p:ph type="title"/>
          </p:nvPr>
        </p:nvSpPr>
        <p:spPr>
          <a:xfrm>
            <a:off x="0" y="211186"/>
            <a:ext cx="9144000" cy="804863"/>
          </a:xfrm>
        </p:spPr>
        <p:txBody>
          <a:bodyPr/>
          <a:lstStyle/>
          <a:p>
            <a:r>
              <a:rPr lang="el-GR" altLang="el-GR" sz="4800" b="1" dirty="0" smtClean="0">
                <a:solidFill>
                  <a:srgbClr val="FF0000"/>
                </a:solidFill>
                <a:latin typeface="Comic Sans MS" pitchFamily="66" charset="0"/>
              </a:rPr>
              <a:t>Εφραίμ Φιλίππου</a:t>
            </a:r>
          </a:p>
        </p:txBody>
      </p:sp>
      <p:sp>
        <p:nvSpPr>
          <p:cNvPr id="8" name="Rectangle 4"/>
          <p:cNvSpPr txBox="1">
            <a:spLocks noChangeArrowheads="1"/>
          </p:cNvSpPr>
          <p:nvPr/>
        </p:nvSpPr>
        <p:spPr bwMode="auto">
          <a:xfrm>
            <a:off x="3640104" y="2708920"/>
            <a:ext cx="5508464" cy="1296987"/>
          </a:xfrm>
          <a:prstGeom prst="rect">
            <a:avLst/>
          </a:prstGeom>
          <a:noFill/>
          <a:ln w="9525">
            <a:noFill/>
            <a:miter lim="800000"/>
            <a:headEnd/>
            <a:tailEnd/>
          </a:ln>
          <a:effectLst/>
        </p:spPr>
        <p:txBody>
          <a:bodyPr anchor="ctr"/>
          <a:lstStyle/>
          <a:p>
            <a:pPr algn="ctr" eaLnBrk="1" hangingPunct="1">
              <a:lnSpc>
                <a:spcPct val="150000"/>
              </a:lnSpc>
              <a:defRPr/>
            </a:pPr>
            <a:r>
              <a:rPr lang="el-GR" sz="2200" b="1" kern="0" dirty="0" smtClean="0">
                <a:solidFill>
                  <a:srgbClr val="000066"/>
                </a:solidFill>
                <a:latin typeface="Comic Sans MS" pitchFamily="66" charset="0"/>
                <a:ea typeface="+mj-ea"/>
                <a:cs typeface="+mj-cs"/>
              </a:rPr>
              <a:t>Τώρα </a:t>
            </a:r>
            <a:r>
              <a:rPr lang="el-GR" sz="2200" b="1" kern="0" dirty="0">
                <a:solidFill>
                  <a:srgbClr val="000066"/>
                </a:solidFill>
                <a:latin typeface="Comic Sans MS" pitchFamily="66" charset="0"/>
                <a:ea typeface="+mj-ea"/>
                <a:cs typeface="+mj-cs"/>
              </a:rPr>
              <a:t>που τελειώνει η εξάχρονη διαδρομή σε αυτό το σχολείο νιώθω μεγάλη συγκίνηση γιατί πέρασα 6 χρόνια χαράς αλλά και αγωνίας. Θυμάμαι τις εκδρομές που περνούσαμε τέλεια, τις αθλητικές ημερίδες που χαιρόμαστε κάθε δευτερόλεπτο, τα αυτοσχέδια θέατρα και τα διαλείμματα που κάναμε πρόβες….</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68760"/>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A358112-3C70-49D9-921B-1C1DF635BEE7}" type="slidenum">
              <a:rPr lang="el-GR" altLang="el-GR" sz="1400"/>
              <a:pPr/>
              <a:t>32</a:t>
            </a:fld>
            <a:endParaRPr lang="el-GR" altLang="el-GR" sz="1400"/>
          </a:p>
        </p:txBody>
      </p:sp>
      <p:sp>
        <p:nvSpPr>
          <p:cNvPr id="6" name="Rectangle 4"/>
          <p:cNvSpPr>
            <a:spLocks noGrp="1" noChangeArrowheads="1"/>
          </p:cNvSpPr>
          <p:nvPr>
            <p:ph type="title"/>
          </p:nvPr>
        </p:nvSpPr>
        <p:spPr>
          <a:xfrm>
            <a:off x="0" y="0"/>
            <a:ext cx="9144000" cy="804863"/>
          </a:xfrm>
        </p:spPr>
        <p:txBody>
          <a:bodyPr/>
          <a:lstStyle/>
          <a:p>
            <a:r>
              <a:rPr lang="el-GR" altLang="el-GR" sz="4800" b="1" dirty="0" smtClean="0">
                <a:solidFill>
                  <a:srgbClr val="FF0000"/>
                </a:solidFill>
                <a:latin typeface="Comic Sans MS" pitchFamily="66" charset="0"/>
              </a:rPr>
              <a:t>Χαράλαμπος Φιλίππου</a:t>
            </a:r>
          </a:p>
        </p:txBody>
      </p:sp>
      <p:sp>
        <p:nvSpPr>
          <p:cNvPr id="8" name="Rectangle 4"/>
          <p:cNvSpPr txBox="1">
            <a:spLocks noChangeArrowheads="1"/>
          </p:cNvSpPr>
          <p:nvPr/>
        </p:nvSpPr>
        <p:spPr bwMode="auto">
          <a:xfrm>
            <a:off x="3779552" y="2844576"/>
            <a:ext cx="4752888" cy="1296987"/>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Θυμάμαι </a:t>
            </a:r>
            <a:r>
              <a:rPr lang="el-GR" sz="2400" b="1" kern="0" dirty="0">
                <a:solidFill>
                  <a:srgbClr val="000066"/>
                </a:solidFill>
                <a:latin typeface="Comic Sans MS" pitchFamily="66" charset="0"/>
                <a:ea typeface="+mj-ea"/>
                <a:cs typeface="+mj-cs"/>
              </a:rPr>
              <a:t>ότι είχαμε αγωνία αν θα πετύχουμε στις γιορτές. Αξέχαστοι θα μου μείνουν οι καυγάδες και τα παιχνίδια στην αυλή! </a:t>
            </a:r>
            <a:r>
              <a:rPr lang="el-GR" sz="2400" b="1" kern="0" dirty="0" smtClean="0">
                <a:solidFill>
                  <a:srgbClr val="000066"/>
                </a:solidFill>
                <a:latin typeface="Comic Sans MS" pitchFamily="66" charset="0"/>
                <a:ea typeface="+mj-ea"/>
                <a:cs typeface="+mj-cs"/>
              </a:rPr>
              <a:t>Αξέχαστες είναι και οι </a:t>
            </a:r>
            <a:r>
              <a:rPr lang="el-GR" sz="2400" b="1" kern="0" dirty="0">
                <a:solidFill>
                  <a:srgbClr val="000066"/>
                </a:solidFill>
                <a:latin typeface="Comic Sans MS" pitchFamily="66" charset="0"/>
                <a:ea typeface="+mj-ea"/>
                <a:cs typeface="+mj-cs"/>
              </a:rPr>
              <a:t>αθλητικές ημερίδες </a:t>
            </a:r>
            <a:r>
              <a:rPr lang="el-GR" sz="2400" b="1" kern="0" dirty="0" smtClean="0">
                <a:solidFill>
                  <a:srgbClr val="000066"/>
                </a:solidFill>
                <a:latin typeface="Comic Sans MS" pitchFamily="66" charset="0"/>
                <a:ea typeface="+mj-ea"/>
                <a:cs typeface="+mj-cs"/>
              </a:rPr>
              <a:t>στις οποίες </a:t>
            </a:r>
            <a:r>
              <a:rPr lang="el-GR" sz="2400" b="1" kern="0" dirty="0">
                <a:solidFill>
                  <a:srgbClr val="000066"/>
                </a:solidFill>
                <a:latin typeface="Comic Sans MS" pitchFamily="66" charset="0"/>
                <a:ea typeface="+mj-ea"/>
                <a:cs typeface="+mj-cs"/>
              </a:rPr>
              <a:t>ο </a:t>
            </a:r>
            <a:r>
              <a:rPr lang="el-GR" sz="2400" b="1" kern="0" dirty="0" smtClean="0">
                <a:solidFill>
                  <a:srgbClr val="000066"/>
                </a:solidFill>
                <a:latin typeface="Comic Sans MS" pitchFamily="66" charset="0"/>
                <a:ea typeface="+mj-ea"/>
                <a:cs typeface="+mj-cs"/>
              </a:rPr>
              <a:t>καθένας μας προσπαθούσε </a:t>
            </a:r>
            <a:r>
              <a:rPr lang="el-GR" sz="2400" b="1" kern="0" dirty="0">
                <a:solidFill>
                  <a:srgbClr val="000066"/>
                </a:solidFill>
                <a:latin typeface="Comic Sans MS" pitchFamily="66" charset="0"/>
                <a:ea typeface="+mj-ea"/>
                <a:cs typeface="+mj-cs"/>
              </a:rPr>
              <a:t>να περάσει </a:t>
            </a:r>
            <a:r>
              <a:rPr lang="el-GR" sz="2400" b="1" kern="0" dirty="0" smtClean="0">
                <a:solidFill>
                  <a:srgbClr val="000066"/>
                </a:solidFill>
                <a:latin typeface="Comic Sans MS" pitchFamily="66" charset="0"/>
                <a:ea typeface="+mj-ea"/>
                <a:cs typeface="+mj-cs"/>
              </a:rPr>
              <a:t>την </a:t>
            </a:r>
            <a:r>
              <a:rPr lang="el-GR" sz="2400" b="1" kern="0" dirty="0">
                <a:solidFill>
                  <a:srgbClr val="000066"/>
                </a:solidFill>
                <a:latin typeface="Comic Sans MS" pitchFamily="66" charset="0"/>
                <a:ea typeface="+mj-ea"/>
                <a:cs typeface="+mj-cs"/>
              </a:rPr>
              <a:t>επίδοση του άλλου!</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25802"/>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83720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A358112-3C70-49D9-921B-1C1DF635BEE7}" type="slidenum">
              <a:rPr lang="el-GR" altLang="el-GR" sz="1400"/>
              <a:pPr/>
              <a:t>33</a:t>
            </a:fld>
            <a:endParaRPr lang="el-GR" altLang="el-GR" sz="1400"/>
          </a:p>
        </p:txBody>
      </p:sp>
      <p:sp>
        <p:nvSpPr>
          <p:cNvPr id="6" name="Rectangle 4"/>
          <p:cNvSpPr>
            <a:spLocks noGrp="1" noChangeArrowheads="1"/>
          </p:cNvSpPr>
          <p:nvPr>
            <p:ph type="title"/>
          </p:nvPr>
        </p:nvSpPr>
        <p:spPr>
          <a:xfrm>
            <a:off x="0" y="404664"/>
            <a:ext cx="9144000" cy="804863"/>
          </a:xfrm>
        </p:spPr>
        <p:txBody>
          <a:bodyPr/>
          <a:lstStyle/>
          <a:p>
            <a:r>
              <a:rPr lang="el-GR" altLang="el-GR" sz="4800" b="1" dirty="0" smtClean="0">
                <a:solidFill>
                  <a:srgbClr val="FF0000"/>
                </a:solidFill>
                <a:latin typeface="Comic Sans MS" pitchFamily="66" charset="0"/>
              </a:rPr>
              <a:t>Κωνσταντίνος </a:t>
            </a:r>
            <a:r>
              <a:rPr lang="el-GR" altLang="el-GR" sz="4800" b="1" dirty="0" err="1" smtClean="0">
                <a:solidFill>
                  <a:srgbClr val="FF0000"/>
                </a:solidFill>
                <a:latin typeface="Comic Sans MS" pitchFamily="66" charset="0"/>
              </a:rPr>
              <a:t>Χαϊλή</a:t>
            </a:r>
            <a:endParaRPr lang="el-GR" altLang="el-GR" sz="4800" b="1" dirty="0" smtClean="0">
              <a:solidFill>
                <a:srgbClr val="FF0000"/>
              </a:solidFill>
              <a:latin typeface="Comic Sans MS" pitchFamily="66" charset="0"/>
            </a:endParaRPr>
          </a:p>
        </p:txBody>
      </p:sp>
      <p:sp>
        <p:nvSpPr>
          <p:cNvPr id="8" name="Rectangle 4"/>
          <p:cNvSpPr txBox="1">
            <a:spLocks noChangeArrowheads="1"/>
          </p:cNvSpPr>
          <p:nvPr/>
        </p:nvSpPr>
        <p:spPr bwMode="auto">
          <a:xfrm>
            <a:off x="3923928" y="2780928"/>
            <a:ext cx="4896543" cy="1296987"/>
          </a:xfrm>
          <a:prstGeom prst="rect">
            <a:avLst/>
          </a:prstGeom>
          <a:noFill/>
          <a:ln w="9525">
            <a:noFill/>
            <a:miter lim="800000"/>
            <a:headEnd/>
            <a:tailEnd/>
          </a:ln>
          <a:effectLst/>
        </p:spPr>
        <p:txBody>
          <a:bodyPr anchor="ctr"/>
          <a:lstStyle/>
          <a:p>
            <a:pPr algn="ctr" eaLnBrk="1" hangingPunct="1">
              <a:lnSpc>
                <a:spcPct val="150000"/>
              </a:lnSpc>
              <a:defRPr/>
            </a:pPr>
            <a:endParaRPr lang="el-GR" sz="2800" b="1" kern="0" dirty="0">
              <a:solidFill>
                <a:srgbClr val="000066"/>
              </a:solidFill>
              <a:latin typeface="Comic Sans MS" pitchFamily="66" charset="0"/>
              <a:ea typeface="+mj-ea"/>
              <a:cs typeface="+mj-cs"/>
            </a:endParaRPr>
          </a:p>
          <a:p>
            <a:pPr algn="ctr" eaLnBrk="1" hangingPunct="1">
              <a:lnSpc>
                <a:spcPct val="150000"/>
              </a:lnSpc>
              <a:defRPr/>
            </a:pPr>
            <a:r>
              <a:rPr lang="el-GR" sz="2400" b="1" kern="0" dirty="0" smtClean="0">
                <a:solidFill>
                  <a:srgbClr val="000066"/>
                </a:solidFill>
                <a:latin typeface="Comic Sans MS" pitchFamily="66" charset="0"/>
                <a:ea typeface="+mj-ea"/>
                <a:cs typeface="+mj-cs"/>
              </a:rPr>
              <a:t>Εγώ </a:t>
            </a:r>
            <a:r>
              <a:rPr lang="el-GR" sz="2400" b="1" kern="0" dirty="0">
                <a:solidFill>
                  <a:srgbClr val="000066"/>
                </a:solidFill>
                <a:latin typeface="Comic Sans MS" pitchFamily="66" charset="0"/>
                <a:ea typeface="+mj-ea"/>
                <a:cs typeface="+mj-cs"/>
              </a:rPr>
              <a:t>τρελαινόμουν για τα αυτοσχέδια θέατρα και τις εκπαιδευτικές </a:t>
            </a:r>
            <a:r>
              <a:rPr lang="el-GR" sz="2400" b="1" kern="0" dirty="0" smtClean="0">
                <a:solidFill>
                  <a:srgbClr val="000066"/>
                </a:solidFill>
                <a:latin typeface="Comic Sans MS" pitchFamily="66" charset="0"/>
                <a:ea typeface="+mj-ea"/>
                <a:cs typeface="+mj-cs"/>
              </a:rPr>
              <a:t>εκδρομές! Θυμάμαι </a:t>
            </a:r>
            <a:r>
              <a:rPr lang="el-GR" sz="2400" b="1" kern="0" dirty="0">
                <a:solidFill>
                  <a:srgbClr val="000066"/>
                </a:solidFill>
                <a:latin typeface="Comic Sans MS" pitchFamily="66" charset="0"/>
                <a:ea typeface="+mj-ea"/>
                <a:cs typeface="+mj-cs"/>
              </a:rPr>
              <a:t>ακόμα μια χριστουγεννιάτικη γιορτή, όπου είδα ένα χριστουγεννιάτικο δέντρο και είπα τα λόγια μου </a:t>
            </a:r>
            <a:r>
              <a:rPr lang="el-GR" sz="2400" b="1" kern="0" dirty="0" smtClean="0">
                <a:solidFill>
                  <a:srgbClr val="000066"/>
                </a:solidFill>
                <a:latin typeface="Comic Sans MS" pitchFamily="66" charset="0"/>
                <a:ea typeface="+mj-ea"/>
                <a:cs typeface="+mj-cs"/>
              </a:rPr>
              <a:t>«Είναι </a:t>
            </a:r>
            <a:r>
              <a:rPr lang="el-GR" sz="2400" b="1" kern="0" dirty="0">
                <a:solidFill>
                  <a:srgbClr val="000066"/>
                </a:solidFill>
                <a:latin typeface="Comic Sans MS" pitchFamily="66" charset="0"/>
                <a:ea typeface="+mj-ea"/>
                <a:cs typeface="+mj-cs"/>
              </a:rPr>
              <a:t>τόσο ψηλό! Θα κρεμάσουμε πολλά στολίδια!»</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412776"/>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888149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l-GR" sz="4800" b="1" dirty="0" smtClean="0">
                <a:solidFill>
                  <a:srgbClr val="FF0000"/>
                </a:solidFill>
                <a:latin typeface="Comic Sans MS" pitchFamily="66" charset="0"/>
              </a:rPr>
              <a:t>Ανδρέας Χαραλάμπους</a:t>
            </a:r>
          </a:p>
        </p:txBody>
      </p:sp>
      <p:sp>
        <p:nvSpPr>
          <p:cNvPr id="25603" name="Content Placeholder 2"/>
          <p:cNvSpPr>
            <a:spLocks noGrp="1"/>
          </p:cNvSpPr>
          <p:nvPr>
            <p:ph idx="1"/>
          </p:nvPr>
        </p:nvSpPr>
        <p:spPr>
          <a:xfrm>
            <a:off x="3804264" y="1421924"/>
            <a:ext cx="4752528" cy="4525963"/>
          </a:xfrm>
        </p:spPr>
        <p:txBody>
          <a:bodyPr/>
          <a:lstStyle/>
          <a:p>
            <a:pPr marL="0" indent="0" algn="ctr">
              <a:lnSpc>
                <a:spcPct val="150000"/>
              </a:lnSpc>
              <a:buFontTx/>
              <a:buNone/>
            </a:pPr>
            <a:r>
              <a:rPr lang="el-GR" sz="2800" b="1" dirty="0" smtClean="0">
                <a:solidFill>
                  <a:srgbClr val="002060"/>
                </a:solidFill>
                <a:latin typeface="Comic Sans MS" pitchFamily="66" charset="0"/>
              </a:rPr>
              <a:t>Αυτό που θα θυμάμαι από το σχολείο είναι τα γκολ που έβαζα όταν παίζαμε ποδόσφαιρο. </a:t>
            </a:r>
          </a:p>
          <a:p>
            <a:pPr marL="0" indent="0" algn="ctr">
              <a:lnSpc>
                <a:spcPct val="150000"/>
              </a:lnSpc>
              <a:buFontTx/>
              <a:buNone/>
            </a:pPr>
            <a:r>
              <a:rPr lang="el-GR" sz="2800" b="1" dirty="0" smtClean="0">
                <a:solidFill>
                  <a:srgbClr val="002060"/>
                </a:solidFill>
                <a:latin typeface="Comic Sans MS" pitchFamily="66" charset="0"/>
              </a:rPr>
              <a:t>Νιώθω χαρούμενος που τελειώνει το δημοτικό γιατί θα πάω στο γυμνάσιο.</a:t>
            </a:r>
          </a:p>
        </p:txBody>
      </p:sp>
      <p:sp>
        <p:nvSpPr>
          <p:cNvPr id="256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FDD63E6-F690-4C51-84C2-3716677B4483}" type="slidenum">
              <a:rPr lang="el-GR" altLang="el-GR"/>
              <a:pPr/>
              <a:t>34</a:t>
            </a:fld>
            <a:endParaRPr lang="el-GR" altLang="el-G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560" y="1417638"/>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80">
                                          <p:stCondLst>
                                            <p:cond delay="0"/>
                                          </p:stCondLst>
                                        </p:cTn>
                                        <p:tgtEl>
                                          <p:spTgt spid="25602"/>
                                        </p:tgtEl>
                                      </p:cBhvr>
                                    </p:animEffect>
                                    <p:anim calcmode="lin" valueType="num">
                                      <p:cBhvr>
                                        <p:cTn id="8" dur="1822" tmFilter="0,0; 0.14,0.36; 0.43,0.73; 0.71,0.91; 1.0,1.0">
                                          <p:stCondLst>
                                            <p:cond delay="0"/>
                                          </p:stCondLst>
                                        </p:cTn>
                                        <p:tgtEl>
                                          <p:spTgt spid="256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6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6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6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602"/>
                                        </p:tgtEl>
                                        <p:attrNameLst>
                                          <p:attrName>ppt_y</p:attrName>
                                        </p:attrNameLst>
                                      </p:cBhvr>
                                      <p:tavLst>
                                        <p:tav tm="0" fmla="#ppt_y-sin(pi*$)/81">
                                          <p:val>
                                            <p:fltVal val="0"/>
                                          </p:val>
                                        </p:tav>
                                        <p:tav tm="100000">
                                          <p:val>
                                            <p:fltVal val="1"/>
                                          </p:val>
                                        </p:tav>
                                      </p:tavLst>
                                    </p:anim>
                                    <p:animScale>
                                      <p:cBhvr>
                                        <p:cTn id="13" dur="26">
                                          <p:stCondLst>
                                            <p:cond delay="650"/>
                                          </p:stCondLst>
                                        </p:cTn>
                                        <p:tgtEl>
                                          <p:spTgt spid="25602"/>
                                        </p:tgtEl>
                                      </p:cBhvr>
                                      <p:to x="100000" y="60000"/>
                                    </p:animScale>
                                    <p:animScale>
                                      <p:cBhvr>
                                        <p:cTn id="14" dur="166" decel="50000">
                                          <p:stCondLst>
                                            <p:cond delay="676"/>
                                          </p:stCondLst>
                                        </p:cTn>
                                        <p:tgtEl>
                                          <p:spTgt spid="25602"/>
                                        </p:tgtEl>
                                      </p:cBhvr>
                                      <p:to x="100000" y="100000"/>
                                    </p:animScale>
                                    <p:animScale>
                                      <p:cBhvr>
                                        <p:cTn id="15" dur="26">
                                          <p:stCondLst>
                                            <p:cond delay="1312"/>
                                          </p:stCondLst>
                                        </p:cTn>
                                        <p:tgtEl>
                                          <p:spTgt spid="25602"/>
                                        </p:tgtEl>
                                      </p:cBhvr>
                                      <p:to x="100000" y="80000"/>
                                    </p:animScale>
                                    <p:animScale>
                                      <p:cBhvr>
                                        <p:cTn id="16" dur="166" decel="50000">
                                          <p:stCondLst>
                                            <p:cond delay="1338"/>
                                          </p:stCondLst>
                                        </p:cTn>
                                        <p:tgtEl>
                                          <p:spTgt spid="25602"/>
                                        </p:tgtEl>
                                      </p:cBhvr>
                                      <p:to x="100000" y="100000"/>
                                    </p:animScale>
                                    <p:animScale>
                                      <p:cBhvr>
                                        <p:cTn id="17" dur="26">
                                          <p:stCondLst>
                                            <p:cond delay="1642"/>
                                          </p:stCondLst>
                                        </p:cTn>
                                        <p:tgtEl>
                                          <p:spTgt spid="25602"/>
                                        </p:tgtEl>
                                      </p:cBhvr>
                                      <p:to x="100000" y="90000"/>
                                    </p:animScale>
                                    <p:animScale>
                                      <p:cBhvr>
                                        <p:cTn id="18" dur="166" decel="50000">
                                          <p:stCondLst>
                                            <p:cond delay="1668"/>
                                          </p:stCondLst>
                                        </p:cTn>
                                        <p:tgtEl>
                                          <p:spTgt spid="25602"/>
                                        </p:tgtEl>
                                      </p:cBhvr>
                                      <p:to x="100000" y="100000"/>
                                    </p:animScale>
                                    <p:animScale>
                                      <p:cBhvr>
                                        <p:cTn id="19" dur="26">
                                          <p:stCondLst>
                                            <p:cond delay="1808"/>
                                          </p:stCondLst>
                                        </p:cTn>
                                        <p:tgtEl>
                                          <p:spTgt spid="25602"/>
                                        </p:tgtEl>
                                      </p:cBhvr>
                                      <p:to x="100000" y="95000"/>
                                    </p:animScale>
                                    <p:animScale>
                                      <p:cBhvr>
                                        <p:cTn id="20" dur="166" decel="50000">
                                          <p:stCondLst>
                                            <p:cond delay="1834"/>
                                          </p:stCondLst>
                                        </p:cTn>
                                        <p:tgtEl>
                                          <p:spTgt spid="2560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25603">
                                            <p:txEl>
                                              <p:pRg st="0" end="0"/>
                                            </p:txEl>
                                          </p:spTgt>
                                        </p:tgtEl>
                                        <p:attrNameLst>
                                          <p:attrName>style.visibility</p:attrName>
                                        </p:attrNameLst>
                                      </p:cBhvr>
                                      <p:to>
                                        <p:strVal val="visible"/>
                                      </p:to>
                                    </p:set>
                                    <p:animEffect transition="in" filter="fade">
                                      <p:cBhvr>
                                        <p:cTn id="28" dur="1000"/>
                                        <p:tgtEl>
                                          <p:spTgt spid="25603">
                                            <p:txEl>
                                              <p:pRg st="0" end="0"/>
                                            </p:txEl>
                                          </p:spTgt>
                                        </p:tgtEl>
                                      </p:cBhvr>
                                    </p:animEffect>
                                    <p:anim calcmode="lin" valueType="num">
                                      <p:cBhvr>
                                        <p:cTn id="29"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56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603">
                                            <p:txEl>
                                              <p:pRg st="1" end="1"/>
                                            </p:txEl>
                                          </p:spTgt>
                                        </p:tgtEl>
                                        <p:attrNameLst>
                                          <p:attrName>style.visibility</p:attrName>
                                        </p:attrNameLst>
                                      </p:cBhvr>
                                      <p:to>
                                        <p:strVal val="visible"/>
                                      </p:to>
                                    </p:set>
                                    <p:animEffect transition="in" filter="fade">
                                      <p:cBhvr>
                                        <p:cTn id="35" dur="1000"/>
                                        <p:tgtEl>
                                          <p:spTgt spid="25603">
                                            <p:txEl>
                                              <p:pRg st="1" end="1"/>
                                            </p:txEl>
                                          </p:spTgt>
                                        </p:tgtEl>
                                      </p:cBhvr>
                                    </p:animEffect>
                                    <p:anim calcmode="lin" valueType="num">
                                      <p:cBhvr>
                                        <p:cTn id="36"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66368" y="102742"/>
            <a:ext cx="8229600" cy="1143000"/>
          </a:xfrm>
        </p:spPr>
        <p:txBody>
          <a:bodyPr/>
          <a:lstStyle/>
          <a:p>
            <a:r>
              <a:rPr lang="el-GR" sz="4800" b="1" dirty="0" smtClean="0">
                <a:solidFill>
                  <a:srgbClr val="FF0000"/>
                </a:solidFill>
                <a:latin typeface="Comic Sans MS" pitchFamily="66" charset="0"/>
              </a:rPr>
              <a:t>Παναγιώτης Χαραλάμπους</a:t>
            </a:r>
          </a:p>
        </p:txBody>
      </p:sp>
      <p:sp>
        <p:nvSpPr>
          <p:cNvPr id="25603" name="Content Placeholder 2"/>
          <p:cNvSpPr>
            <a:spLocks noGrp="1"/>
          </p:cNvSpPr>
          <p:nvPr>
            <p:ph idx="1"/>
          </p:nvPr>
        </p:nvSpPr>
        <p:spPr>
          <a:xfrm>
            <a:off x="3778768" y="1340768"/>
            <a:ext cx="4906888" cy="4525963"/>
          </a:xfrm>
        </p:spPr>
        <p:txBody>
          <a:bodyPr/>
          <a:lstStyle/>
          <a:p>
            <a:pPr marL="0" indent="0" algn="ctr">
              <a:lnSpc>
                <a:spcPct val="150000"/>
              </a:lnSpc>
              <a:buFontTx/>
              <a:buNone/>
            </a:pPr>
            <a:r>
              <a:rPr lang="el-GR" sz="2400" b="1" dirty="0" smtClean="0">
                <a:solidFill>
                  <a:srgbClr val="002060"/>
                </a:solidFill>
                <a:latin typeface="Comic Sans MS" pitchFamily="66" charset="0"/>
              </a:rPr>
              <a:t>Τώρα </a:t>
            </a:r>
            <a:r>
              <a:rPr lang="el-GR" sz="2400" b="1" dirty="0">
                <a:solidFill>
                  <a:srgbClr val="002060"/>
                </a:solidFill>
                <a:latin typeface="Comic Sans MS" pitchFamily="66" charset="0"/>
              </a:rPr>
              <a:t>που φεύγω από το δημοτικό σχολείο νιώθω ανάμεικτα </a:t>
            </a:r>
            <a:r>
              <a:rPr lang="el-GR" sz="2400" b="1" dirty="0" smtClean="0">
                <a:solidFill>
                  <a:srgbClr val="002060"/>
                </a:solidFill>
                <a:latin typeface="Comic Sans MS" pitchFamily="66" charset="0"/>
              </a:rPr>
              <a:t>συναισθήματα</a:t>
            </a:r>
            <a:r>
              <a:rPr lang="en-US" sz="2400" b="1" dirty="0" smtClean="0">
                <a:solidFill>
                  <a:srgbClr val="002060"/>
                </a:solidFill>
                <a:latin typeface="Comic Sans MS" pitchFamily="66" charset="0"/>
              </a:rPr>
              <a:t>.</a:t>
            </a:r>
          </a:p>
          <a:p>
            <a:pPr marL="0" indent="0" algn="ctr">
              <a:lnSpc>
                <a:spcPct val="150000"/>
              </a:lnSpc>
              <a:buFontTx/>
              <a:buNone/>
            </a:pPr>
            <a:r>
              <a:rPr lang="el-GR" sz="2400" b="1" dirty="0">
                <a:solidFill>
                  <a:srgbClr val="002060"/>
                </a:solidFill>
                <a:latin typeface="Comic Sans MS" pitchFamily="66" charset="0"/>
              </a:rPr>
              <a:t>Ν</a:t>
            </a:r>
            <a:r>
              <a:rPr lang="el-GR" sz="2400" b="1" dirty="0" smtClean="0">
                <a:solidFill>
                  <a:srgbClr val="002060"/>
                </a:solidFill>
                <a:latin typeface="Comic Sans MS" pitchFamily="66" charset="0"/>
              </a:rPr>
              <a:t>ιώθω </a:t>
            </a:r>
            <a:r>
              <a:rPr lang="el-GR" sz="2400" b="1" dirty="0">
                <a:solidFill>
                  <a:srgbClr val="002060"/>
                </a:solidFill>
                <a:latin typeface="Comic Sans MS" pitchFamily="66" charset="0"/>
              </a:rPr>
              <a:t>χαρά γιατί θα χορτάσουμε παιχνίδι </a:t>
            </a:r>
            <a:r>
              <a:rPr lang="el-GR" sz="2400" b="1" dirty="0" smtClean="0">
                <a:solidFill>
                  <a:srgbClr val="002060"/>
                </a:solidFill>
                <a:latin typeface="Comic Sans MS" pitchFamily="66" charset="0"/>
              </a:rPr>
              <a:t>και ύπνο</a:t>
            </a:r>
            <a:r>
              <a:rPr lang="el-GR" sz="2400" b="1" dirty="0">
                <a:solidFill>
                  <a:srgbClr val="002060"/>
                </a:solidFill>
                <a:latin typeface="Comic Sans MS" pitchFamily="66" charset="0"/>
              </a:rPr>
              <a:t>. Νιώθω αγωνία για το άγνωστο και για τους νέους φίλους που θα </a:t>
            </a:r>
            <a:r>
              <a:rPr lang="el-GR" sz="2400" b="1" dirty="0" smtClean="0">
                <a:solidFill>
                  <a:srgbClr val="002060"/>
                </a:solidFill>
                <a:latin typeface="Comic Sans MS" pitchFamily="66" charset="0"/>
              </a:rPr>
              <a:t>κάνω στο γυμνάσιο. </a:t>
            </a:r>
            <a:r>
              <a:rPr lang="en-US" sz="2400" b="1" dirty="0" smtClean="0">
                <a:solidFill>
                  <a:srgbClr val="002060"/>
                </a:solidFill>
                <a:latin typeface="Comic Sans MS" pitchFamily="66" charset="0"/>
              </a:rPr>
              <a:t> </a:t>
            </a:r>
            <a:endParaRPr lang="el-GR" sz="2400" b="1" dirty="0">
              <a:solidFill>
                <a:srgbClr val="002060"/>
              </a:solidFill>
              <a:latin typeface="Comic Sans MS" pitchFamily="66" charset="0"/>
            </a:endParaRPr>
          </a:p>
        </p:txBody>
      </p:sp>
      <p:sp>
        <p:nvSpPr>
          <p:cNvPr id="256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FDD63E6-F690-4C51-84C2-3716677B4483}" type="slidenum">
              <a:rPr lang="el-GR" altLang="el-GR"/>
              <a:pPr/>
              <a:t>35</a:t>
            </a:fld>
            <a:endParaRPr lang="el-GR" altLang="el-G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45750"/>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12808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80">
                                          <p:stCondLst>
                                            <p:cond delay="0"/>
                                          </p:stCondLst>
                                        </p:cTn>
                                        <p:tgtEl>
                                          <p:spTgt spid="25602"/>
                                        </p:tgtEl>
                                      </p:cBhvr>
                                    </p:animEffect>
                                    <p:anim calcmode="lin" valueType="num">
                                      <p:cBhvr>
                                        <p:cTn id="8" dur="1822" tmFilter="0,0; 0.14,0.36; 0.43,0.73; 0.71,0.91; 1.0,1.0">
                                          <p:stCondLst>
                                            <p:cond delay="0"/>
                                          </p:stCondLst>
                                        </p:cTn>
                                        <p:tgtEl>
                                          <p:spTgt spid="256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6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6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6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602"/>
                                        </p:tgtEl>
                                        <p:attrNameLst>
                                          <p:attrName>ppt_y</p:attrName>
                                        </p:attrNameLst>
                                      </p:cBhvr>
                                      <p:tavLst>
                                        <p:tav tm="0" fmla="#ppt_y-sin(pi*$)/81">
                                          <p:val>
                                            <p:fltVal val="0"/>
                                          </p:val>
                                        </p:tav>
                                        <p:tav tm="100000">
                                          <p:val>
                                            <p:fltVal val="1"/>
                                          </p:val>
                                        </p:tav>
                                      </p:tavLst>
                                    </p:anim>
                                    <p:animScale>
                                      <p:cBhvr>
                                        <p:cTn id="13" dur="26">
                                          <p:stCondLst>
                                            <p:cond delay="650"/>
                                          </p:stCondLst>
                                        </p:cTn>
                                        <p:tgtEl>
                                          <p:spTgt spid="25602"/>
                                        </p:tgtEl>
                                      </p:cBhvr>
                                      <p:to x="100000" y="60000"/>
                                    </p:animScale>
                                    <p:animScale>
                                      <p:cBhvr>
                                        <p:cTn id="14" dur="166" decel="50000">
                                          <p:stCondLst>
                                            <p:cond delay="676"/>
                                          </p:stCondLst>
                                        </p:cTn>
                                        <p:tgtEl>
                                          <p:spTgt spid="25602"/>
                                        </p:tgtEl>
                                      </p:cBhvr>
                                      <p:to x="100000" y="100000"/>
                                    </p:animScale>
                                    <p:animScale>
                                      <p:cBhvr>
                                        <p:cTn id="15" dur="26">
                                          <p:stCondLst>
                                            <p:cond delay="1312"/>
                                          </p:stCondLst>
                                        </p:cTn>
                                        <p:tgtEl>
                                          <p:spTgt spid="25602"/>
                                        </p:tgtEl>
                                      </p:cBhvr>
                                      <p:to x="100000" y="80000"/>
                                    </p:animScale>
                                    <p:animScale>
                                      <p:cBhvr>
                                        <p:cTn id="16" dur="166" decel="50000">
                                          <p:stCondLst>
                                            <p:cond delay="1338"/>
                                          </p:stCondLst>
                                        </p:cTn>
                                        <p:tgtEl>
                                          <p:spTgt spid="25602"/>
                                        </p:tgtEl>
                                      </p:cBhvr>
                                      <p:to x="100000" y="100000"/>
                                    </p:animScale>
                                    <p:animScale>
                                      <p:cBhvr>
                                        <p:cTn id="17" dur="26">
                                          <p:stCondLst>
                                            <p:cond delay="1642"/>
                                          </p:stCondLst>
                                        </p:cTn>
                                        <p:tgtEl>
                                          <p:spTgt spid="25602"/>
                                        </p:tgtEl>
                                      </p:cBhvr>
                                      <p:to x="100000" y="90000"/>
                                    </p:animScale>
                                    <p:animScale>
                                      <p:cBhvr>
                                        <p:cTn id="18" dur="166" decel="50000">
                                          <p:stCondLst>
                                            <p:cond delay="1668"/>
                                          </p:stCondLst>
                                        </p:cTn>
                                        <p:tgtEl>
                                          <p:spTgt spid="25602"/>
                                        </p:tgtEl>
                                      </p:cBhvr>
                                      <p:to x="100000" y="100000"/>
                                    </p:animScale>
                                    <p:animScale>
                                      <p:cBhvr>
                                        <p:cTn id="19" dur="26">
                                          <p:stCondLst>
                                            <p:cond delay="1808"/>
                                          </p:stCondLst>
                                        </p:cTn>
                                        <p:tgtEl>
                                          <p:spTgt spid="25602"/>
                                        </p:tgtEl>
                                      </p:cBhvr>
                                      <p:to x="100000" y="95000"/>
                                    </p:animScale>
                                    <p:animScale>
                                      <p:cBhvr>
                                        <p:cTn id="20" dur="166" decel="50000">
                                          <p:stCondLst>
                                            <p:cond delay="1834"/>
                                          </p:stCondLst>
                                        </p:cTn>
                                        <p:tgtEl>
                                          <p:spTgt spid="2560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25603">
                                            <p:txEl>
                                              <p:pRg st="0" end="0"/>
                                            </p:txEl>
                                          </p:spTgt>
                                        </p:tgtEl>
                                        <p:attrNameLst>
                                          <p:attrName>style.visibility</p:attrName>
                                        </p:attrNameLst>
                                      </p:cBhvr>
                                      <p:to>
                                        <p:strVal val="visible"/>
                                      </p:to>
                                    </p:set>
                                    <p:animEffect transition="in" filter="fade">
                                      <p:cBhvr>
                                        <p:cTn id="28" dur="1000"/>
                                        <p:tgtEl>
                                          <p:spTgt spid="25603">
                                            <p:txEl>
                                              <p:pRg st="0" end="0"/>
                                            </p:txEl>
                                          </p:spTgt>
                                        </p:tgtEl>
                                      </p:cBhvr>
                                    </p:animEffect>
                                    <p:anim calcmode="lin" valueType="num">
                                      <p:cBhvr>
                                        <p:cTn id="29"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5603">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25603">
                                            <p:txEl>
                                              <p:pRg st="1" end="1"/>
                                            </p:txEl>
                                          </p:spTgt>
                                        </p:tgtEl>
                                        <p:attrNameLst>
                                          <p:attrName>style.visibility</p:attrName>
                                        </p:attrNameLst>
                                      </p:cBhvr>
                                      <p:to>
                                        <p:strVal val="visible"/>
                                      </p:to>
                                    </p:set>
                                    <p:animEffect transition="in" filter="fade">
                                      <p:cBhvr>
                                        <p:cTn id="34" dur="1000"/>
                                        <p:tgtEl>
                                          <p:spTgt spid="25603">
                                            <p:txEl>
                                              <p:pRg st="1" end="1"/>
                                            </p:txEl>
                                          </p:spTgt>
                                        </p:tgtEl>
                                      </p:cBhvr>
                                    </p:animEffect>
                                    <p:anim calcmode="lin" valueType="num">
                                      <p:cBhvr>
                                        <p:cTn id="35"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635DAD4-BA6E-4468-9C2F-1A647E22DF86}" type="slidenum">
              <a:rPr lang="el-GR" altLang="el-GR" sz="1400"/>
              <a:pPr/>
              <a:t>4</a:t>
            </a:fld>
            <a:endParaRPr lang="el-GR" altLang="el-GR" sz="1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798089"/>
            <a:ext cx="7714108" cy="5508078"/>
          </a:xfrm>
          <a:prstGeom prst="rect">
            <a:avLst/>
          </a:prstGeom>
        </p:spPr>
      </p:pic>
      <p:sp>
        <p:nvSpPr>
          <p:cNvPr id="5" name="Rectangle 4"/>
          <p:cNvSpPr/>
          <p:nvPr/>
        </p:nvSpPr>
        <p:spPr>
          <a:xfrm>
            <a:off x="107504" y="6904"/>
            <a:ext cx="8690896" cy="769441"/>
          </a:xfrm>
          <a:prstGeom prst="rect">
            <a:avLst/>
          </a:prstGeom>
          <a:noFill/>
        </p:spPr>
        <p:txBody>
          <a:bodyPr wrap="square">
            <a:spAutoFit/>
          </a:bodyPr>
          <a:lstStyle/>
          <a:p>
            <a:pPr algn="ctr" eaLnBrk="1" fontAlgn="auto" hangingPunct="1">
              <a:spcBef>
                <a:spcPts val="0"/>
              </a:spcBef>
              <a:spcAft>
                <a:spcPts val="0"/>
              </a:spcAft>
              <a:defRPr/>
            </a:pPr>
            <a:r>
              <a:rPr lang="el-GR" sz="4400" b="1" dirty="0" smtClean="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 </a:t>
            </a:r>
            <a:r>
              <a:rPr lang="el-GR" sz="2800" b="1" dirty="0" smtClean="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Περιφερειακό Δημοτικό </a:t>
            </a:r>
            <a:r>
              <a:rPr lang="el-GR" sz="2800" b="1" dirty="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Σχολείο </a:t>
            </a:r>
            <a:r>
              <a:rPr lang="el-GR" sz="2800" b="1" dirty="0" smtClean="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Αλεθρικο</a:t>
            </a:r>
            <a:r>
              <a:rPr lang="el-GR" sz="2800" b="1" dirty="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rPr>
              <a:t>ύ</a:t>
            </a:r>
            <a:endParaRPr lang="en-US" sz="2800" b="1" dirty="0">
              <a:ln w="12700">
                <a:solidFill>
                  <a:srgbClr val="00B050"/>
                </a:solidFill>
                <a:prstDash val="solid"/>
              </a:ln>
              <a:solidFill>
                <a:srgbClr val="0070C0"/>
              </a:solidFill>
              <a:effectLst>
                <a:outerShdw dist="38100" dir="2640000" algn="bl" rotWithShape="0">
                  <a:schemeClr val="accent1"/>
                </a:outerShdw>
              </a:effectLst>
              <a:latin typeface="Georgia" pitchFamily="18" charset="0"/>
              <a:cs typeface="+mn-cs"/>
            </a:endParaRPr>
          </a:p>
        </p:txBody>
      </p:sp>
    </p:spTree>
    <p:extLst>
      <p:ext uri="{BB962C8B-B14F-4D97-AF65-F5344CB8AC3E}">
        <p14:creationId xmlns:p14="http://schemas.microsoft.com/office/powerpoint/2010/main" val="347702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D75FA014-C1BE-4CBC-8339-D099BDAF8D3C}" type="slidenum">
              <a:rPr lang="el-GR" altLang="el-GR" sz="1400"/>
              <a:pPr/>
              <a:t>5</a:t>
            </a:fld>
            <a:endParaRPr lang="el-GR" altLang="el-GR" sz="1400"/>
          </a:p>
        </p:txBody>
      </p:sp>
      <p:sp>
        <p:nvSpPr>
          <p:cNvPr id="6" name="Rectangle 4"/>
          <p:cNvSpPr>
            <a:spLocks noGrp="1" noChangeArrowheads="1"/>
          </p:cNvSpPr>
          <p:nvPr>
            <p:ph type="title"/>
          </p:nvPr>
        </p:nvSpPr>
        <p:spPr>
          <a:xfrm>
            <a:off x="179388" y="0"/>
            <a:ext cx="8243887" cy="804863"/>
          </a:xfrm>
        </p:spPr>
        <p:txBody>
          <a:bodyPr/>
          <a:lstStyle/>
          <a:p>
            <a:pPr eaLnBrk="1" hangingPunct="1"/>
            <a:r>
              <a:rPr lang="el-GR" altLang="el-GR" sz="4800" b="1" dirty="0" smtClean="0">
                <a:solidFill>
                  <a:srgbClr val="FF0000"/>
                </a:solidFill>
                <a:latin typeface="Comic Sans MS" pitchFamily="66" charset="0"/>
              </a:rPr>
              <a:t>Αιθέριος Ανδρέου</a:t>
            </a:r>
          </a:p>
        </p:txBody>
      </p:sp>
      <p:sp>
        <p:nvSpPr>
          <p:cNvPr id="7" name="Rectangle 4"/>
          <p:cNvSpPr txBox="1">
            <a:spLocks noChangeArrowheads="1"/>
          </p:cNvSpPr>
          <p:nvPr/>
        </p:nvSpPr>
        <p:spPr bwMode="auto">
          <a:xfrm>
            <a:off x="4077593" y="1988840"/>
            <a:ext cx="4609207" cy="3887787"/>
          </a:xfrm>
          <a:prstGeom prst="rect">
            <a:avLst/>
          </a:prstGeom>
          <a:noFill/>
          <a:ln w="9525">
            <a:noFill/>
            <a:miter lim="800000"/>
            <a:headEnd/>
            <a:tailEnd/>
          </a:ln>
          <a:effectLst/>
        </p:spPr>
        <p:txBody>
          <a:bodyPr anchor="ctr"/>
          <a:lstStyle/>
          <a:p>
            <a:pPr algn="ctr" eaLnBrk="1" hangingPunct="1">
              <a:lnSpc>
                <a:spcPct val="150000"/>
              </a:lnSpc>
              <a:defRPr/>
            </a:pPr>
            <a:r>
              <a:rPr lang="el-GR" sz="3200" b="1" kern="0" dirty="0" smtClean="0">
                <a:solidFill>
                  <a:srgbClr val="000066"/>
                </a:solidFill>
                <a:latin typeface="Comic Sans MS" pitchFamily="66" charset="0"/>
                <a:ea typeface="+mj-ea"/>
                <a:cs typeface="+mj-cs"/>
              </a:rPr>
              <a:t>Μια </a:t>
            </a:r>
            <a:r>
              <a:rPr lang="el-GR" sz="3200" b="1" kern="0" dirty="0">
                <a:solidFill>
                  <a:srgbClr val="000066"/>
                </a:solidFill>
                <a:latin typeface="Comic Sans MS" pitchFamily="66" charset="0"/>
                <a:ea typeface="+mj-ea"/>
                <a:cs typeface="+mj-cs"/>
              </a:rPr>
              <a:t>εξαετία με υπέροχες αναμνήσεις, χαρές και λύπες, ενθουσιασμούς και στεναχώριες! </a:t>
            </a:r>
          </a:p>
          <a:p>
            <a:pPr algn="ctr" eaLnBrk="1" hangingPunct="1">
              <a:lnSpc>
                <a:spcPct val="150000"/>
              </a:lnSpc>
              <a:defRPr/>
            </a:pPr>
            <a:endParaRPr lang="el-GR" sz="24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593" y="1342090"/>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E635DAD4-BA6E-4468-9C2F-1A647E22DF86}" type="slidenum">
              <a:rPr lang="el-GR" altLang="el-GR" sz="1400"/>
              <a:pPr/>
              <a:t>6</a:t>
            </a:fld>
            <a:endParaRPr lang="el-GR" altLang="el-GR" sz="1400"/>
          </a:p>
        </p:txBody>
      </p:sp>
      <p:sp>
        <p:nvSpPr>
          <p:cNvPr id="7" name="Rectangle 4"/>
          <p:cNvSpPr>
            <a:spLocks noGrp="1" noChangeArrowheads="1"/>
          </p:cNvSpPr>
          <p:nvPr>
            <p:ph type="title"/>
          </p:nvPr>
        </p:nvSpPr>
        <p:spPr>
          <a:xfrm>
            <a:off x="179388" y="188913"/>
            <a:ext cx="8243887" cy="804862"/>
          </a:xfrm>
        </p:spPr>
        <p:txBody>
          <a:bodyPr/>
          <a:lstStyle/>
          <a:p>
            <a:pPr eaLnBrk="1" hangingPunct="1"/>
            <a:r>
              <a:rPr lang="el-GR" altLang="el-GR" sz="4800" b="1" dirty="0" smtClean="0">
                <a:solidFill>
                  <a:srgbClr val="FF0000"/>
                </a:solidFill>
                <a:latin typeface="Comic Sans MS" pitchFamily="66" charset="0"/>
              </a:rPr>
              <a:t>Ίρις </a:t>
            </a:r>
            <a:r>
              <a:rPr lang="el-GR" altLang="el-GR" sz="4800" b="1" dirty="0" err="1" smtClean="0">
                <a:solidFill>
                  <a:srgbClr val="FF0000"/>
                </a:solidFill>
                <a:latin typeface="Comic Sans MS" pitchFamily="66" charset="0"/>
              </a:rPr>
              <a:t>Άνα</a:t>
            </a:r>
            <a:r>
              <a:rPr lang="el-GR" altLang="el-GR" sz="4800" b="1" dirty="0" smtClean="0">
                <a:solidFill>
                  <a:srgbClr val="FF0000"/>
                </a:solidFill>
                <a:latin typeface="Comic Sans MS" pitchFamily="66" charset="0"/>
              </a:rPr>
              <a:t> Μαρία Αντρέι</a:t>
            </a:r>
          </a:p>
        </p:txBody>
      </p:sp>
      <p:sp>
        <p:nvSpPr>
          <p:cNvPr id="8" name="Rectangle 4"/>
          <p:cNvSpPr txBox="1">
            <a:spLocks noChangeArrowheads="1"/>
          </p:cNvSpPr>
          <p:nvPr/>
        </p:nvSpPr>
        <p:spPr bwMode="auto">
          <a:xfrm>
            <a:off x="4559551" y="1401585"/>
            <a:ext cx="4105275" cy="3887787"/>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Η </a:t>
            </a:r>
            <a:r>
              <a:rPr lang="el-GR" sz="2800" b="1" kern="0" dirty="0">
                <a:solidFill>
                  <a:srgbClr val="000066"/>
                </a:solidFill>
                <a:latin typeface="Comic Sans MS" pitchFamily="66" charset="0"/>
                <a:ea typeface="+mj-ea"/>
                <a:cs typeface="+mj-cs"/>
              </a:rPr>
              <a:t>φετινή χρονιά ήταν λίγο περίεργη. Χαίρομαι που θα πάω Γυμνάσιο αλλά λυπάμαι που θα φύγω. Φεύγω με πολλές και αξέχαστες αναμνήσεις.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268760"/>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64745DAF-CD19-4556-A12F-46ED550AEA32}" type="slidenum">
              <a:rPr lang="el-GR" altLang="el-GR" sz="1400"/>
              <a:pPr/>
              <a:t>7</a:t>
            </a:fld>
            <a:endParaRPr lang="el-GR" altLang="el-GR" sz="1400"/>
          </a:p>
        </p:txBody>
      </p:sp>
      <p:sp>
        <p:nvSpPr>
          <p:cNvPr id="7" name="Rectangle 4"/>
          <p:cNvSpPr>
            <a:spLocks noGrp="1" noChangeArrowheads="1"/>
          </p:cNvSpPr>
          <p:nvPr>
            <p:ph type="title"/>
          </p:nvPr>
        </p:nvSpPr>
        <p:spPr>
          <a:xfrm>
            <a:off x="483124" y="260648"/>
            <a:ext cx="8243887" cy="804862"/>
          </a:xfrm>
        </p:spPr>
        <p:txBody>
          <a:bodyPr/>
          <a:lstStyle/>
          <a:p>
            <a:pPr eaLnBrk="1" hangingPunct="1"/>
            <a:r>
              <a:rPr lang="el-GR" altLang="el-GR" sz="4800" b="1" dirty="0" smtClean="0">
                <a:solidFill>
                  <a:srgbClr val="FF0000"/>
                </a:solidFill>
                <a:latin typeface="Comic Sans MS" pitchFamily="66" charset="0"/>
              </a:rPr>
              <a:t>Ισμήνη Αριστοφάνους</a:t>
            </a:r>
          </a:p>
        </p:txBody>
      </p:sp>
      <p:sp>
        <p:nvSpPr>
          <p:cNvPr id="8" name="Rectangle 4"/>
          <p:cNvSpPr txBox="1">
            <a:spLocks noChangeArrowheads="1"/>
          </p:cNvSpPr>
          <p:nvPr/>
        </p:nvSpPr>
        <p:spPr bwMode="auto">
          <a:xfrm>
            <a:off x="3563888" y="1772816"/>
            <a:ext cx="5358772" cy="4175819"/>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Αυτή </a:t>
            </a:r>
            <a:r>
              <a:rPr lang="el-GR" sz="2400" b="1" kern="0" dirty="0">
                <a:solidFill>
                  <a:srgbClr val="000066"/>
                </a:solidFill>
                <a:latin typeface="Comic Sans MS" pitchFamily="66" charset="0"/>
                <a:ea typeface="+mj-ea"/>
                <a:cs typeface="+mj-cs"/>
              </a:rPr>
              <a:t>η χρονιά ήταν μια παράξενη και δύσκολη χρονιά για όλους μας. Εγώ και οι συμμαθητές μου θα μείνουμε γνωστοί σαν οι «μαθητές του </a:t>
            </a:r>
            <a:r>
              <a:rPr lang="el-GR" sz="2400" b="1" kern="0" dirty="0" err="1">
                <a:solidFill>
                  <a:srgbClr val="000066"/>
                </a:solidFill>
                <a:latin typeface="Comic Sans MS" pitchFamily="66" charset="0"/>
                <a:ea typeface="+mj-ea"/>
                <a:cs typeface="+mj-cs"/>
              </a:rPr>
              <a:t>κορονοϊού</a:t>
            </a:r>
            <a:r>
              <a:rPr lang="el-GR" sz="2400" b="1" kern="0" dirty="0" smtClean="0">
                <a:solidFill>
                  <a:srgbClr val="000066"/>
                </a:solidFill>
                <a:latin typeface="Comic Sans MS" pitchFamily="66" charset="0"/>
                <a:ea typeface="+mj-ea"/>
                <a:cs typeface="+mj-cs"/>
              </a:rPr>
              <a:t>»</a:t>
            </a:r>
            <a:r>
              <a:rPr lang="en-US" sz="2400" b="1" kern="0" dirty="0" smtClean="0">
                <a:solidFill>
                  <a:srgbClr val="000066"/>
                </a:solidFill>
                <a:latin typeface="Comic Sans MS" pitchFamily="66" charset="0"/>
                <a:ea typeface="+mj-ea"/>
                <a:cs typeface="+mj-cs"/>
              </a:rPr>
              <a:t>. </a:t>
            </a:r>
            <a:r>
              <a:rPr lang="el-GR" sz="2400" b="1" kern="0" dirty="0" smtClean="0">
                <a:solidFill>
                  <a:srgbClr val="000066"/>
                </a:solidFill>
                <a:latin typeface="Comic Sans MS" pitchFamily="66" charset="0"/>
                <a:ea typeface="+mj-ea"/>
                <a:cs typeface="+mj-cs"/>
              </a:rPr>
              <a:t>Αφήνω </a:t>
            </a:r>
            <a:r>
              <a:rPr lang="el-GR" sz="2400" b="1" kern="0" dirty="0">
                <a:solidFill>
                  <a:srgbClr val="000066"/>
                </a:solidFill>
                <a:latin typeface="Comic Sans MS" pitchFamily="66" charset="0"/>
                <a:ea typeface="+mj-ea"/>
                <a:cs typeface="+mj-cs"/>
              </a:rPr>
              <a:t>πίσω μου την παιδική ηλικία στο Δημοτικό, όπου πέρασα 6 υπέροχα χρόνια. Ευχαριστώ όλους τους </a:t>
            </a:r>
            <a:r>
              <a:rPr lang="el-GR" sz="2400" b="1" kern="0" dirty="0" smtClean="0">
                <a:solidFill>
                  <a:srgbClr val="000066"/>
                </a:solidFill>
                <a:latin typeface="Comic Sans MS" pitchFamily="66" charset="0"/>
                <a:ea typeface="+mj-ea"/>
                <a:cs typeface="+mj-cs"/>
              </a:rPr>
              <a:t>δασκάλους και τις δασκάλες </a:t>
            </a:r>
            <a:r>
              <a:rPr lang="el-GR" sz="2400" b="1" kern="0" dirty="0">
                <a:solidFill>
                  <a:srgbClr val="000066"/>
                </a:solidFill>
                <a:latin typeface="Comic Sans MS" pitchFamily="66" charset="0"/>
                <a:ea typeface="+mj-ea"/>
                <a:cs typeface="+mj-cs"/>
              </a:rPr>
              <a:t>μου!</a:t>
            </a:r>
          </a:p>
          <a:p>
            <a:pPr algn="ctr" eaLnBrk="1" hangingPunct="1">
              <a:lnSpc>
                <a:spcPct val="150000"/>
              </a:lnSpc>
              <a:defRPr/>
            </a:pPr>
            <a:endParaRPr lang="el-GR" sz="2400" b="1" kern="0" dirty="0">
              <a:solidFill>
                <a:srgbClr val="000066"/>
              </a:solidFill>
              <a:latin typeface="Comic Sans MS" pitchFamily="66"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80" y="1196752"/>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CFBE6A92-DB44-401D-96C2-ABE3A756BDC4}" type="slidenum">
              <a:rPr lang="el-GR" altLang="el-GR" sz="1400"/>
              <a:pPr/>
              <a:t>8</a:t>
            </a:fld>
            <a:endParaRPr lang="el-GR" altLang="el-GR" sz="1400"/>
          </a:p>
        </p:txBody>
      </p:sp>
      <p:sp>
        <p:nvSpPr>
          <p:cNvPr id="7" name="Rectangle 4"/>
          <p:cNvSpPr>
            <a:spLocks noGrp="1" noChangeArrowheads="1"/>
          </p:cNvSpPr>
          <p:nvPr>
            <p:ph type="title"/>
          </p:nvPr>
        </p:nvSpPr>
        <p:spPr>
          <a:xfrm>
            <a:off x="179512" y="332656"/>
            <a:ext cx="8243887" cy="804862"/>
          </a:xfrm>
        </p:spPr>
        <p:txBody>
          <a:bodyPr/>
          <a:lstStyle/>
          <a:p>
            <a:pPr eaLnBrk="1" hangingPunct="1"/>
            <a:r>
              <a:rPr lang="el-GR" altLang="el-GR" sz="4800" b="1" dirty="0" smtClean="0">
                <a:solidFill>
                  <a:srgbClr val="FF0000"/>
                </a:solidFill>
                <a:latin typeface="Comic Sans MS" pitchFamily="66" charset="0"/>
              </a:rPr>
              <a:t>Παναγιώτης Αριστοφάνους</a:t>
            </a:r>
          </a:p>
        </p:txBody>
      </p:sp>
      <p:sp>
        <p:nvSpPr>
          <p:cNvPr id="8" name="Rectangle 4"/>
          <p:cNvSpPr txBox="1">
            <a:spLocks noChangeArrowheads="1"/>
          </p:cNvSpPr>
          <p:nvPr/>
        </p:nvSpPr>
        <p:spPr bwMode="auto">
          <a:xfrm>
            <a:off x="3644664" y="2492896"/>
            <a:ext cx="5279843" cy="2662238"/>
          </a:xfrm>
          <a:prstGeom prst="rect">
            <a:avLst/>
          </a:prstGeom>
          <a:noFill/>
          <a:ln w="9525">
            <a:noFill/>
            <a:miter lim="800000"/>
            <a:headEnd/>
            <a:tailEnd/>
          </a:ln>
          <a:effectLst/>
        </p:spPr>
        <p:txBody>
          <a:bodyPr anchor="ctr"/>
          <a:lstStyle/>
          <a:p>
            <a:pPr algn="ctr" eaLnBrk="1" hangingPunct="1">
              <a:lnSpc>
                <a:spcPct val="150000"/>
              </a:lnSpc>
              <a:defRPr/>
            </a:pPr>
            <a:r>
              <a:rPr lang="el-GR" sz="2400" b="1" kern="0" dirty="0" smtClean="0">
                <a:solidFill>
                  <a:srgbClr val="000066"/>
                </a:solidFill>
                <a:latin typeface="Comic Sans MS" pitchFamily="66" charset="0"/>
                <a:ea typeface="+mj-ea"/>
                <a:cs typeface="+mj-cs"/>
              </a:rPr>
              <a:t>Πέρασε </a:t>
            </a:r>
            <a:r>
              <a:rPr lang="el-GR" sz="2400" b="1" kern="0" dirty="0">
                <a:solidFill>
                  <a:srgbClr val="000066"/>
                </a:solidFill>
                <a:latin typeface="Comic Sans MS" pitchFamily="66" charset="0"/>
                <a:ea typeface="+mj-ea"/>
                <a:cs typeface="+mj-cs"/>
              </a:rPr>
              <a:t>ακόμη μια παράξενη χρονιά. Αυτό που ξέρω είναι ότι είμαι χαρούμενος και ενθουσιασμένος που αποφοιτώ από το Δημοτικό σχολείο και θα πάω στο Γυμνάσιο, στο οποίο είμαι σίγουρος ότι θα </a:t>
            </a:r>
            <a:r>
              <a:rPr lang="el-GR" sz="2400" b="1" kern="0" dirty="0" smtClean="0">
                <a:solidFill>
                  <a:srgbClr val="000066"/>
                </a:solidFill>
                <a:latin typeface="Comic Sans MS" pitchFamily="66" charset="0"/>
                <a:ea typeface="+mj-ea"/>
                <a:cs typeface="+mj-cs"/>
              </a:rPr>
              <a:t>μάθω</a:t>
            </a:r>
            <a:r>
              <a:rPr lang="en-US" sz="2400" b="1" kern="0" dirty="0" smtClean="0">
                <a:solidFill>
                  <a:srgbClr val="000066"/>
                </a:solidFill>
                <a:latin typeface="Comic Sans MS" pitchFamily="66" charset="0"/>
                <a:ea typeface="+mj-ea"/>
                <a:cs typeface="+mj-cs"/>
              </a:rPr>
              <a:t> </a:t>
            </a:r>
            <a:r>
              <a:rPr lang="el-GR" sz="2400" b="1" kern="0" dirty="0" smtClean="0">
                <a:solidFill>
                  <a:srgbClr val="000066"/>
                </a:solidFill>
                <a:latin typeface="Comic Sans MS" pitchFamily="66" charset="0"/>
                <a:ea typeface="+mj-ea"/>
                <a:cs typeface="+mj-cs"/>
              </a:rPr>
              <a:t>ακόμη </a:t>
            </a:r>
            <a:r>
              <a:rPr lang="el-GR" sz="2400" b="1" kern="0" dirty="0">
                <a:solidFill>
                  <a:srgbClr val="000066"/>
                </a:solidFill>
                <a:latin typeface="Comic Sans MS" pitchFamily="66" charset="0"/>
                <a:ea typeface="+mj-ea"/>
                <a:cs typeface="+mj-cs"/>
              </a:rPr>
              <a:t>περισσότερα </a:t>
            </a:r>
            <a:r>
              <a:rPr lang="el-GR" sz="2400" b="1" kern="0" dirty="0" smtClean="0">
                <a:solidFill>
                  <a:srgbClr val="000066"/>
                </a:solidFill>
                <a:latin typeface="Comic Sans MS" pitchFamily="66" charset="0"/>
                <a:ea typeface="+mj-ea"/>
                <a:cs typeface="+mj-cs"/>
              </a:rPr>
              <a:t>πράγματα</a:t>
            </a:r>
            <a:r>
              <a:rPr lang="en-US" sz="2400" b="1" kern="0" dirty="0" smtClean="0">
                <a:solidFill>
                  <a:srgbClr val="000066"/>
                </a:solidFill>
                <a:latin typeface="Comic Sans MS" pitchFamily="66" charset="0"/>
                <a:ea typeface="+mj-ea"/>
                <a:cs typeface="+mj-cs"/>
              </a:rPr>
              <a:t>.</a:t>
            </a:r>
            <a:endParaRPr lang="el-GR" sz="2400" b="1" kern="0" dirty="0">
              <a:solidFill>
                <a:srgbClr val="000066"/>
              </a:solidFill>
              <a:latin typeface="Comic Sans MS" pitchFamily="66"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84784"/>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53618009-8829-4F86-9D8D-F34C8A354FDD}" type="slidenum">
              <a:rPr lang="el-GR" altLang="el-GR" sz="1400"/>
              <a:pPr/>
              <a:t>9</a:t>
            </a:fld>
            <a:endParaRPr lang="el-GR" altLang="el-GR" sz="1400"/>
          </a:p>
        </p:txBody>
      </p:sp>
      <p:sp>
        <p:nvSpPr>
          <p:cNvPr id="7" name="Rectangle 4"/>
          <p:cNvSpPr>
            <a:spLocks noGrp="1" noChangeArrowheads="1"/>
          </p:cNvSpPr>
          <p:nvPr>
            <p:ph type="title"/>
          </p:nvPr>
        </p:nvSpPr>
        <p:spPr>
          <a:xfrm>
            <a:off x="251520" y="260648"/>
            <a:ext cx="8243887" cy="804863"/>
          </a:xfrm>
        </p:spPr>
        <p:txBody>
          <a:bodyPr/>
          <a:lstStyle/>
          <a:p>
            <a:r>
              <a:rPr lang="el-GR" altLang="el-GR" sz="4800" b="1" dirty="0" smtClean="0">
                <a:solidFill>
                  <a:srgbClr val="FF0000"/>
                </a:solidFill>
                <a:latin typeface="Comic Sans MS" pitchFamily="66" charset="0"/>
              </a:rPr>
              <a:t>Έλενα Βασιλείου</a:t>
            </a:r>
          </a:p>
        </p:txBody>
      </p:sp>
      <p:sp>
        <p:nvSpPr>
          <p:cNvPr id="8" name="Rectangle 4"/>
          <p:cNvSpPr txBox="1">
            <a:spLocks noChangeArrowheads="1"/>
          </p:cNvSpPr>
          <p:nvPr/>
        </p:nvSpPr>
        <p:spPr bwMode="auto">
          <a:xfrm>
            <a:off x="4211960" y="1260545"/>
            <a:ext cx="4068762" cy="4535488"/>
          </a:xfrm>
          <a:prstGeom prst="rect">
            <a:avLst/>
          </a:prstGeom>
          <a:noFill/>
          <a:ln w="9525">
            <a:noFill/>
            <a:miter lim="800000"/>
            <a:headEnd/>
            <a:tailEnd/>
          </a:ln>
          <a:effectLst/>
        </p:spPr>
        <p:txBody>
          <a:bodyPr anchor="ctr"/>
          <a:lstStyle/>
          <a:p>
            <a:pPr algn="ctr" eaLnBrk="1" hangingPunct="1">
              <a:lnSpc>
                <a:spcPct val="150000"/>
              </a:lnSpc>
              <a:defRPr/>
            </a:pPr>
            <a:r>
              <a:rPr lang="el-GR" sz="2800" b="1" kern="0" dirty="0" smtClean="0">
                <a:solidFill>
                  <a:srgbClr val="000066"/>
                </a:solidFill>
                <a:latin typeface="Comic Sans MS" pitchFamily="66" charset="0"/>
                <a:ea typeface="+mj-ea"/>
                <a:cs typeface="+mj-cs"/>
              </a:rPr>
              <a:t>Έξι </a:t>
            </a:r>
            <a:r>
              <a:rPr lang="el-GR" sz="2800" b="1" kern="0" dirty="0">
                <a:solidFill>
                  <a:srgbClr val="000066"/>
                </a:solidFill>
                <a:latin typeface="Comic Sans MS" pitchFamily="66" charset="0"/>
                <a:ea typeface="+mj-ea"/>
                <a:cs typeface="+mj-cs"/>
              </a:rPr>
              <a:t>χρόνια γεμάτα αναμνήσεις, έξι χρόνια φεύγουν και τα όνειρα ταξιδεύουν! Μια βαλίτσα γεμάτη αναμνήσεις, έτοιμη για καινούριο ταξίδι</a:t>
            </a:r>
            <a:r>
              <a:rPr lang="el-GR" sz="2800" b="1" kern="0" dirty="0" smtClean="0">
                <a:solidFill>
                  <a:srgbClr val="000066"/>
                </a:solidFill>
                <a:latin typeface="Comic Sans MS" pitchFamily="66" charset="0"/>
                <a:ea typeface="+mj-ea"/>
                <a:cs typeface="+mj-cs"/>
              </a:rPr>
              <a:t>! </a:t>
            </a:r>
            <a:endParaRPr lang="el-GR" sz="2800" b="1" kern="0" dirty="0">
              <a:solidFill>
                <a:srgbClr val="000066"/>
              </a:solidFill>
              <a:latin typeface="Comic Sans MS" pitchFamily="66" charset="0"/>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289116"/>
            <a:ext cx="3240000" cy="4534537"/>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1839</TotalTime>
  <Words>1116</Words>
  <Application>Microsoft Office PowerPoint</Application>
  <PresentationFormat>On-screen Show (4:3)</PresentationFormat>
  <Paragraphs>105</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Comic Sans MS</vt:lpstr>
      <vt:lpstr>Georgia</vt:lpstr>
      <vt:lpstr>Segoe Script</vt:lpstr>
      <vt:lpstr>Default Design</vt:lpstr>
      <vt:lpstr> Απονομή απολυτηρίων  και αναμνηστικών  πλακετών   </vt:lpstr>
      <vt:lpstr>PowerPoint Presentation</vt:lpstr>
      <vt:lpstr>Στ΄1</vt:lpstr>
      <vt:lpstr>PowerPoint Presentation</vt:lpstr>
      <vt:lpstr>Αιθέριος Ανδρέου</vt:lpstr>
      <vt:lpstr>Ίρις Άνα Μαρία Αντρέι</vt:lpstr>
      <vt:lpstr>Ισμήνη Αριστοφάνους</vt:lpstr>
      <vt:lpstr>Παναγιώτης Αριστοφάνους</vt:lpstr>
      <vt:lpstr>Έλενα Βασιλείου</vt:lpstr>
      <vt:lpstr>Κυριάκος Γιάγκου</vt:lpstr>
      <vt:lpstr>Σάββας Κοντόπουλος</vt:lpstr>
      <vt:lpstr>Χαράλαμπος Κρασέ</vt:lpstr>
      <vt:lpstr>Γιώργος Κυριάκου</vt:lpstr>
      <vt:lpstr>Παναγιώτα Κώστα</vt:lpstr>
      <vt:lpstr>Παναγιώτα Μωυσή</vt:lpstr>
      <vt:lpstr>Γιώργος Σάββα</vt:lpstr>
      <vt:lpstr>Αλεξάνδρα Φράκα</vt:lpstr>
      <vt:lpstr>Χριστίνα Χαραλάμπους</vt:lpstr>
      <vt:lpstr>Στ΄2</vt:lpstr>
      <vt:lpstr>PowerPoint Presentation</vt:lpstr>
      <vt:lpstr>Μαρίνα Αθανασίου</vt:lpstr>
      <vt:lpstr>Άριστος Αριστοφάνους</vt:lpstr>
      <vt:lpstr>Γεωργία Γεωργίου</vt:lpstr>
      <vt:lpstr>Αλέξης Γιάγκου</vt:lpstr>
      <vt:lpstr>Βαρνάβας Κώστα</vt:lpstr>
      <vt:lpstr>Βαρνάβας Μιχαήλ</vt:lpstr>
      <vt:lpstr>Παναγιώτα Μωυσή</vt:lpstr>
      <vt:lpstr>Θάλεια Νικολάου</vt:lpstr>
      <vt:lpstr>Χαράλαμπος Παρούτη</vt:lpstr>
      <vt:lpstr>Μαρία Σπύρου</vt:lpstr>
      <vt:lpstr>Εφραίμ Φιλίππου</vt:lpstr>
      <vt:lpstr>Χαράλαμπος Φιλίππου</vt:lpstr>
      <vt:lpstr>Κωνσταντίνος Χαϊλή</vt:lpstr>
      <vt:lpstr>Ανδρέας Χαραλάμπους</vt:lpstr>
      <vt:lpstr>Παναγιώτης Χαραλάμπους</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Teacher</cp:lastModifiedBy>
  <cp:revision>242</cp:revision>
  <dcterms:created xsi:type="dcterms:W3CDTF">2009-05-20T13:46:07Z</dcterms:created>
  <dcterms:modified xsi:type="dcterms:W3CDTF">2020-06-26T17:36:39Z</dcterms:modified>
</cp:coreProperties>
</file>