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3" r:id="rId1"/>
  </p:sldMasterIdLst>
  <p:notesMasterIdLst>
    <p:notesMasterId r:id="rId19"/>
  </p:notesMasterIdLst>
  <p:sldIdLst>
    <p:sldId id="273" r:id="rId2"/>
    <p:sldId id="275" r:id="rId3"/>
    <p:sldId id="274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9" r:id="rId15"/>
    <p:sldId id="286" r:id="rId16"/>
    <p:sldId id="287" r:id="rId17"/>
    <p:sldId id="288" r:id="rId18"/>
  </p:sldIdLst>
  <p:sldSz cx="9144000" cy="6858000" type="screen4x3"/>
  <p:notesSz cx="6858000" cy="9144000"/>
  <p:defaultTextStyle>
    <a:defPPr>
      <a:defRPr lang="el-G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0000"/>
    <a:srgbClr val="CC3300"/>
    <a:srgbClr val="003300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3F8B2BAE-CD1F-48FC-AD13-3970204F484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E428A2D-4E48-4770-B140-9ED943354A4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C78F9B2-7B88-41D3-9156-6B32CDD90D61}" type="datetimeFigureOut">
              <a:rPr lang="el-GR"/>
              <a:pPr>
                <a:defRPr/>
              </a:pPr>
              <a:t>3/5/2020</a:t>
            </a:fld>
            <a:endParaRPr lang="el-GR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72DE8B33-B957-4F34-8DF6-7A796FAD756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F39208BC-96E2-431E-BF02-EE40A0BC16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l-GR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05B05FB-793D-4AED-948F-FA236BC0696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908D8FC-17F6-4F6C-8B47-1DBD4B7B433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B95F5BBD-F0D5-47B4-9DF7-7336D248B8E5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0005814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8394DF4-75FD-4921-BED2-E751871DC1B7}"/>
              </a:ext>
            </a:extLst>
          </p:cNvPr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EF3B683-A9E5-4E62-9149-DC0AC40D6DE3}"/>
              </a:ext>
            </a:extLst>
          </p:cNvPr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E4970A9A-F16C-4D75-9D38-FCE361FBB86F}"/>
              </a:ext>
            </a:extLst>
          </p:cNvPr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64144201-3BD5-4D2A-AFE7-522F57A25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47671-7C64-4D4A-817B-5F46EF7B082F}" type="datetimeFigureOut">
              <a:rPr lang="el-GR"/>
              <a:pPr>
                <a:defRPr/>
              </a:pPr>
              <a:t>3/5/2020</a:t>
            </a:fld>
            <a:endParaRPr lang="el-GR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A5F396EA-B306-499D-BC16-9E89897DF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E2F32348-29F3-4319-A66A-7C506D01F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48D61-D07D-4D5C-8292-9416E709C81F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595963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919FC63-E7FB-4559-A373-201D710E0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F4B10-0E97-417B-B989-1FFC83166E01}" type="datetimeFigureOut">
              <a:rPr lang="el-GR"/>
              <a:pPr>
                <a:defRPr/>
              </a:pPr>
              <a:t>3/5/2020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E08BB5E-0412-45D6-8A91-6F867042E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92C487A-AE7D-4C54-A9D7-B82BDB6EE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7F692C-76C7-4B78-976A-D9C913EF2821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289191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AFE83956-B3C6-4377-8A92-2458722AB543}"/>
              </a:ext>
            </a:extLst>
          </p:cNvPr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59EEB35-2AA8-488A-8AC2-4711454E3B37}"/>
              </a:ext>
            </a:extLst>
          </p:cNvPr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xmlns="" id="{BCD7A7E1-FAEC-4C6F-B6A6-DB8104A42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87956-95EC-4F18-BCF1-DE7D4CAF9B24}" type="datetimeFigureOut">
              <a:rPr lang="el-GR"/>
              <a:pPr>
                <a:defRPr/>
              </a:pPr>
              <a:t>3/5/2020</a:t>
            </a:fld>
            <a:endParaRPr lang="el-GR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2AC37018-676F-4DDC-BC97-422322809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xmlns="" id="{BF9B6C4F-4FC6-41FB-84D0-677CD21DA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A7C93-8839-4AB8-96DA-2879629A0BD3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771536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E3B2D85-2E62-4ED2-9043-69886AE44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EB85E-430B-42E3-908F-DBD365335973}" type="datetimeFigureOut">
              <a:rPr lang="el-GR"/>
              <a:pPr>
                <a:defRPr/>
              </a:pPr>
              <a:t>3/5/2020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4710287-B506-46B3-BCD0-1AE9DEF87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88A77D1-9E4F-4F65-93CF-E6CD5064C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FF0E1B-8018-4FEB-9604-C491F68C1651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225904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986DB24A-DB1A-43D0-9B20-EB5C880BFA17}"/>
              </a:ext>
            </a:extLst>
          </p:cNvPr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2F829AE-BF9D-45B2-9FB4-8C733267F002}"/>
              </a:ext>
            </a:extLst>
          </p:cNvPr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2C224564-3386-4149-9B5D-317DE6875ECC}"/>
              </a:ext>
            </a:extLst>
          </p:cNvPr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C0C1E522-5D4A-46A2-AB67-A6C7FCE73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1A91D-B808-4D20-AA15-2A07A05F50EF}" type="datetimeFigureOut">
              <a:rPr lang="el-GR"/>
              <a:pPr>
                <a:defRPr/>
              </a:pPr>
              <a:t>3/5/2020</a:t>
            </a:fld>
            <a:endParaRPr lang="el-GR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C1D73DE2-C98D-4C68-9C7B-A80A81AA6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4C760229-6ACC-484F-9A37-B38C86911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3DB80B-FA77-4878-ADD0-0D7E6A8CCFBD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63966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76447FDD-D35F-4D4B-933A-C83DFE6BF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F45D9-31FC-4A9B-A39F-A2B1CA412EFC}" type="datetimeFigureOut">
              <a:rPr lang="el-GR"/>
              <a:pPr>
                <a:defRPr/>
              </a:pPr>
              <a:t>3/5/2020</a:t>
            </a:fld>
            <a:endParaRPr lang="el-G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73244FB4-F003-459B-BD15-2D1519CBD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35DFC631-82D4-4736-957C-808020E04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9E26BD-A8B5-45B4-914A-B7C0740EA50C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747845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87581670-DF8C-494E-BAFC-29263C181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1B46F-F728-4825-A4B8-D6C0271BBA00}" type="datetimeFigureOut">
              <a:rPr lang="el-GR"/>
              <a:pPr>
                <a:defRPr/>
              </a:pPr>
              <a:t>3/5/2020</a:t>
            </a:fld>
            <a:endParaRPr lang="el-GR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6D149D30-303A-4439-AA6A-3D67F501D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44EC4C22-C258-40E2-858A-DBBC244EC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1142C0-9563-47C4-8CD4-463B109BA9FA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89747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9A0B8EE7-4657-4B30-AA36-BEC141567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C14B2-93FA-4D91-A7DF-9AD331AA80CB}" type="datetimeFigureOut">
              <a:rPr lang="el-GR"/>
              <a:pPr>
                <a:defRPr/>
              </a:pPr>
              <a:t>3/5/2020</a:t>
            </a:fld>
            <a:endParaRPr lang="el-GR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271280C6-82C5-475A-AA34-24D1F6933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ABDCA965-326B-4FAC-B911-BCB271643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3E4B91-33AA-41CE-AB50-0EEF61AD39DF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991479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C8F9A8C-7A0C-41FD-AB7D-F8C1B1968FEE}"/>
              </a:ext>
            </a:extLst>
          </p:cNvPr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E64CF499-9A0B-4E8E-ACC6-EA24B44927E9}"/>
              </a:ext>
            </a:extLst>
          </p:cNvPr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xmlns="" id="{3E917797-B198-4165-9A2F-8899BE8E6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4001C-33C8-407F-8BCE-C7A2BE9849C2}" type="datetimeFigureOut">
              <a:rPr lang="el-GR"/>
              <a:pPr>
                <a:defRPr/>
              </a:pPr>
              <a:t>3/5/2020</a:t>
            </a:fld>
            <a:endParaRPr lang="el-GR"/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xmlns="" id="{27942F95-4FDA-41EC-BBE5-56F59EAC4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xmlns="" id="{7F093F85-11DC-4F45-9328-7A49CF2A5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858856-BE7F-40CA-9694-1B749E586161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670067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A13EB95-0272-4E60-B7EA-42428947441B}"/>
              </a:ext>
            </a:extLst>
          </p:cNvPr>
          <p:cNvSpPr/>
          <p:nvPr/>
        </p:nvSpPr>
        <p:spPr>
          <a:xfrm>
            <a:off x="0" y="0"/>
            <a:ext cx="3038475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63E08EA-03A7-4D33-9F61-AD8EA7FAE937}"/>
              </a:ext>
            </a:extLst>
          </p:cNvPr>
          <p:cNvSpPr/>
          <p:nvPr/>
        </p:nvSpPr>
        <p:spPr>
          <a:xfrm>
            <a:off x="3030538" y="0"/>
            <a:ext cx="476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xmlns="" id="{B4E05522-0C6B-47E3-9BD4-8364F1C9C9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49250" y="6459538"/>
            <a:ext cx="1963738" cy="365125"/>
          </a:xfrm>
        </p:spPr>
        <p:txBody>
          <a:bodyPr/>
          <a:lstStyle>
            <a:lvl1pPr algn="l">
              <a:defRPr smtClean="0"/>
            </a:lvl1pPr>
          </a:lstStyle>
          <a:p>
            <a:pPr>
              <a:defRPr/>
            </a:pPr>
            <a:fld id="{5EC5BF11-3F0C-443B-8762-A20ACF360698}" type="datetimeFigureOut">
              <a:rPr lang="el-GR"/>
              <a:pPr>
                <a:defRPr/>
              </a:pPr>
              <a:t>3/5/2020</a:t>
            </a:fld>
            <a:endParaRPr lang="el-GR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xmlns="" id="{1DB4BF69-EA8A-44B8-99A4-A61F2C344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450" y="6459538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xmlns="" id="{6B36C901-57B3-4AAF-9ADB-721B1F78D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DD9712-84AF-46E6-AE60-8B73B61BAAB2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515204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ACD695E-965D-4B4B-A7CF-D8F33C824D41}"/>
              </a:ext>
            </a:extLst>
          </p:cNvPr>
          <p:cNvSpPr/>
          <p:nvPr/>
        </p:nvSpPr>
        <p:spPr>
          <a:xfrm>
            <a:off x="0" y="4953000"/>
            <a:ext cx="9142413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DB442EE-99B5-4BCD-9D24-C74D03EEC54C}"/>
              </a:ext>
            </a:extLst>
          </p:cNvPr>
          <p:cNvSpPr/>
          <p:nvPr/>
        </p:nvSpPr>
        <p:spPr>
          <a:xfrm>
            <a:off x="0" y="4914900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xmlns="" id="{102B9814-616C-48DA-A7B2-2AF99DC5F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128DD-923F-4CBE-A1A8-C31C6E28A9B0}" type="datetimeFigureOut">
              <a:rPr lang="el-GR"/>
              <a:pPr>
                <a:defRPr/>
              </a:pPr>
              <a:t>3/5/2020</a:t>
            </a:fld>
            <a:endParaRPr lang="el-GR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xmlns="" id="{37A541F9-A984-4D6C-AED1-96D4F59CD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xmlns="" id="{ED6054E5-D071-4E13-A382-6535D7B79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4B1FE6-A9F2-40FA-ABEF-C9371979D525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882962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6B6375AD-8D1A-4C97-B38F-3073DC759112}"/>
              </a:ext>
            </a:extLst>
          </p:cNvPr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2501B36A-5D85-49A9-8D18-8E256DDD82D4}"/>
              </a:ext>
            </a:extLst>
          </p:cNvPr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9246053-C7A9-4F56-94A8-BFEE1A2B8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9" name="Text Placeholder 2">
            <a:extLst>
              <a:ext uri="{FF2B5EF4-FFF2-40B4-BE49-F238E27FC236}">
                <a16:creationId xmlns:a16="http://schemas.microsoft.com/office/drawing/2014/main" xmlns="" id="{3E7946BB-D15A-479B-8D40-2FFB6EB3522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8FCB9B5-DB0B-4B8D-8206-4AA6B74A96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2325" y="6459538"/>
            <a:ext cx="185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73895BC-18ED-4BB1-8D28-18F68FA67D53}" type="datetimeFigureOut">
              <a:rPr lang="el-GR"/>
              <a:pPr>
                <a:defRPr/>
              </a:pPr>
              <a:t>3/5/2020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F578197-433E-4F87-8D36-C2D76E9DA9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65425" y="6459538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366FAF0-0EF4-4C9C-89A4-8A08746E33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424738" y="6459538"/>
            <a:ext cx="9842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fld id="{25F98131-02DF-4427-956D-44EBCBCCE7E3}" type="slidenum">
              <a:rPr lang="el-GR" altLang="el-GR"/>
              <a:pPr/>
              <a:t>‹#›</a:t>
            </a:fld>
            <a:endParaRPr lang="el-GR" altLang="el-GR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3FE00E32-F885-43A2-AD76-8483E0A3A11B}"/>
              </a:ext>
            </a:extLst>
          </p:cNvPr>
          <p:cNvCxnSpPr/>
          <p:nvPr/>
        </p:nvCxnSpPr>
        <p:spPr>
          <a:xfrm>
            <a:off x="895350" y="1738313"/>
            <a:ext cx="74755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1" r:id="rId2"/>
    <p:sldLayoutId id="2147483877" r:id="rId3"/>
    <p:sldLayoutId id="2147483872" r:id="rId4"/>
    <p:sldLayoutId id="2147483873" r:id="rId5"/>
    <p:sldLayoutId id="2147483874" r:id="rId6"/>
    <p:sldLayoutId id="2147483878" r:id="rId7"/>
    <p:sldLayoutId id="2147483879" r:id="rId8"/>
    <p:sldLayoutId id="2147483880" r:id="rId9"/>
    <p:sldLayoutId id="2147483875" r:id="rId10"/>
    <p:sldLayoutId id="2147483881" r:id="rId11"/>
  </p:sldLayoutIdLst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9pPr>
    </p:titleStyle>
    <p:bodyStyle>
      <a:lvl1pPr marL="90488" indent="-90488" algn="l" rtl="0" fontAlgn="base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C8A61F9-A7AD-498F-9A2A-A6A6B78B7B95}"/>
              </a:ext>
            </a:extLst>
          </p:cNvPr>
          <p:cNvSpPr/>
          <p:nvPr/>
        </p:nvSpPr>
        <p:spPr>
          <a:xfrm>
            <a:off x="2637394" y="5661248"/>
            <a:ext cx="6500497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Εκ/κος: Κώστας Παπαπέτρου</a:t>
            </a:r>
            <a:endParaRPr lang="en-US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3AFB594-07C9-4418-BC47-BBE581662F01}"/>
              </a:ext>
            </a:extLst>
          </p:cNvPr>
          <p:cNvSpPr/>
          <p:nvPr/>
        </p:nvSpPr>
        <p:spPr>
          <a:xfrm>
            <a:off x="634425" y="654968"/>
            <a:ext cx="7662674" cy="1077218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b="1" dirty="0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ΒΑΣΙΚΕΣ ΠΑΙΔΑΓΩΓΙΚΕΣ ΑΡΧΕΣ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b="1" dirty="0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ΤΗΛΕΚΠΑΙΔΕΥΣΗΣ</a:t>
            </a:r>
            <a:endParaRPr lang="en-US" sz="3200" b="1" dirty="0">
              <a:ln w="11430"/>
              <a:solidFill>
                <a:srgbClr val="00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  <a:cs typeface="+mn-cs"/>
            </a:endParaRPr>
          </a:p>
        </p:txBody>
      </p:sp>
      <p:pic>
        <p:nvPicPr>
          <p:cNvPr id="9220" name="Picture 1">
            <a:extLst>
              <a:ext uri="{FF2B5EF4-FFF2-40B4-BE49-F238E27FC236}">
                <a16:creationId xmlns:a16="http://schemas.microsoft.com/office/drawing/2014/main" xmlns="" id="{7AAF73DF-93B2-44B7-A5C8-3CA173E970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035175"/>
            <a:ext cx="4862512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2C33862-2A21-426C-BF8F-5845DAD6A50B}"/>
              </a:ext>
            </a:extLst>
          </p:cNvPr>
          <p:cNvSpPr/>
          <p:nvPr/>
        </p:nvSpPr>
        <p:spPr>
          <a:xfrm>
            <a:off x="409352" y="116632"/>
            <a:ext cx="8202888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b="1" dirty="0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Πριν την </a:t>
            </a:r>
            <a:r>
              <a:rPr lang="el-GR" sz="3200" b="1" dirty="0" err="1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Τηλεσυνάντηση</a:t>
            </a:r>
            <a:r>
              <a:rPr lang="el-GR" sz="3200" b="1" dirty="0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 με </a:t>
            </a:r>
            <a:r>
              <a:rPr lang="en-US" sz="3200" b="1" dirty="0" err="1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MTeams</a:t>
            </a:r>
            <a:endParaRPr lang="en-US" sz="3200" b="1" dirty="0">
              <a:ln w="11430"/>
              <a:solidFill>
                <a:srgbClr val="00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EEE946FF-E1E1-4590-A7A2-4C9A7C4F9832}"/>
              </a:ext>
            </a:extLst>
          </p:cNvPr>
          <p:cNvSpPr/>
          <p:nvPr/>
        </p:nvSpPr>
        <p:spPr>
          <a:xfrm>
            <a:off x="5436096" y="1707048"/>
            <a:ext cx="3219151" cy="36933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Κάνω </a:t>
            </a:r>
            <a:r>
              <a:rPr lang="en-US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mute </a:t>
            </a:r>
            <a:r>
              <a:rPr lang="el-GR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τους μαθητές</a:t>
            </a:r>
            <a:endParaRPr lang="en-US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  <a:cs typeface="+mn-cs"/>
            </a:endParaRPr>
          </a:p>
        </p:txBody>
      </p:sp>
      <p:pic>
        <p:nvPicPr>
          <p:cNvPr id="18436" name="Picture 2">
            <a:extLst>
              <a:ext uri="{FF2B5EF4-FFF2-40B4-BE49-F238E27FC236}">
                <a16:creationId xmlns:a16="http://schemas.microsoft.com/office/drawing/2014/main" xmlns="" id="{D350ACE8-7EF1-4356-AB0C-47F775F08E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2205038"/>
            <a:ext cx="8805863" cy="371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Down Arrow 7">
            <a:extLst>
              <a:ext uri="{FF2B5EF4-FFF2-40B4-BE49-F238E27FC236}">
                <a16:creationId xmlns:a16="http://schemas.microsoft.com/office/drawing/2014/main" xmlns="" id="{7EC35777-DDF5-4CF6-8F37-97C15E152658}"/>
              </a:ext>
            </a:extLst>
          </p:cNvPr>
          <p:cNvSpPr/>
          <p:nvPr/>
        </p:nvSpPr>
        <p:spPr>
          <a:xfrm rot="1422501" flipH="1">
            <a:off x="5997575" y="2065338"/>
            <a:ext cx="319088" cy="177482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31D2225-56D9-4075-968E-E80E3F9EE03B}"/>
              </a:ext>
            </a:extLst>
          </p:cNvPr>
          <p:cNvSpPr/>
          <p:nvPr/>
        </p:nvSpPr>
        <p:spPr>
          <a:xfrm>
            <a:off x="112713" y="779463"/>
            <a:ext cx="63373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egoe Script" pitchFamily="34" charset="0"/>
                <a:cs typeface="+mn-cs"/>
              </a:rPr>
              <a:t>Επιλέξτε την Ομάδα σας, μετά πηγαίνετε στις …, </a:t>
            </a:r>
            <a:r>
              <a:rPr lang="en-US" sz="20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egoe Script" pitchFamily="34" charset="0"/>
                <a:cs typeface="+mn-cs"/>
              </a:rPr>
              <a:t>Manage Teams </a:t>
            </a:r>
            <a:r>
              <a:rPr lang="el-GR" sz="20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egoe Script" pitchFamily="34" charset="0"/>
                <a:cs typeface="+mn-cs"/>
              </a:rPr>
              <a:t> </a:t>
            </a:r>
            <a:r>
              <a:rPr lang="el-GR" sz="2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egoe Script" pitchFamily="34" charset="0"/>
                <a:cs typeface="+mn-cs"/>
              </a:rPr>
              <a:t>και μετά πατήστε </a:t>
            </a:r>
            <a:r>
              <a:rPr lang="en-US" sz="20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egoe Script" pitchFamily="34" charset="0"/>
                <a:cs typeface="+mn-cs"/>
              </a:rPr>
              <a:t>Settings</a:t>
            </a:r>
            <a:r>
              <a:rPr lang="el-GR" sz="20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egoe Script" pitchFamily="34" charset="0"/>
                <a:cs typeface="+mn-cs"/>
              </a:rPr>
              <a:t> </a:t>
            </a:r>
            <a:endParaRPr lang="en-US" sz="2000" b="1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Segoe Script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AD49A37-7864-4606-9235-F88B05A7DB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138" y="2573338"/>
            <a:ext cx="5630862" cy="297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9" name="Picture 4">
            <a:extLst>
              <a:ext uri="{FF2B5EF4-FFF2-40B4-BE49-F238E27FC236}">
                <a16:creationId xmlns:a16="http://schemas.microsoft.com/office/drawing/2014/main" xmlns="" id="{CDC82AD8-B8D6-48ED-8E22-F8C3A794CD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295400"/>
            <a:ext cx="7993063" cy="120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Down Arrow 5">
            <a:extLst>
              <a:ext uri="{FF2B5EF4-FFF2-40B4-BE49-F238E27FC236}">
                <a16:creationId xmlns:a16="http://schemas.microsoft.com/office/drawing/2014/main" xmlns="" id="{8EEAC0C9-01B2-4C8C-96B9-C29659910354}"/>
              </a:ext>
            </a:extLst>
          </p:cNvPr>
          <p:cNvSpPr/>
          <p:nvPr/>
        </p:nvSpPr>
        <p:spPr>
          <a:xfrm rot="2498528">
            <a:off x="2078038" y="904875"/>
            <a:ext cx="187325" cy="1235075"/>
          </a:xfrm>
          <a:prstGeom prst="downArrow">
            <a:avLst>
              <a:gd name="adj1" fmla="val 50000"/>
              <a:gd name="adj2" fmla="val 154385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5687BF7-745A-4D81-836A-AB4BAA7F6DE4}"/>
              </a:ext>
            </a:extLst>
          </p:cNvPr>
          <p:cNvSpPr/>
          <p:nvPr/>
        </p:nvSpPr>
        <p:spPr>
          <a:xfrm>
            <a:off x="848577" y="116632"/>
            <a:ext cx="7324442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b="1" dirty="0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Πώς ξεκινώ την </a:t>
            </a:r>
            <a:r>
              <a:rPr lang="el-GR" sz="3200" b="1" dirty="0" err="1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Τηλεσυνάντηση</a:t>
            </a:r>
            <a:r>
              <a:rPr lang="el-GR" sz="3200" b="1" dirty="0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;</a:t>
            </a:r>
            <a:endParaRPr lang="en-US" sz="3200" b="1" dirty="0">
              <a:ln w="11430"/>
              <a:solidFill>
                <a:srgbClr val="00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FD0EABEF-6E05-451F-A000-5A26CB1D7A44}"/>
              </a:ext>
            </a:extLst>
          </p:cNvPr>
          <p:cNvSpPr/>
          <p:nvPr/>
        </p:nvSpPr>
        <p:spPr>
          <a:xfrm>
            <a:off x="2349965" y="695531"/>
            <a:ext cx="3196708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Ξεκινώ τη </a:t>
            </a:r>
            <a:r>
              <a:rPr lang="el-GR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βιντεοκλήση</a:t>
            </a:r>
            <a:r>
              <a:rPr lang="el-GR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για </a:t>
            </a:r>
            <a:r>
              <a:rPr lang="el-GR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τηλεσυνάντηση</a:t>
            </a:r>
            <a:endParaRPr lang="el-GR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C8407810-BED9-4DF2-BA57-7477598D3907}"/>
              </a:ext>
            </a:extLst>
          </p:cNvPr>
          <p:cNvSpPr/>
          <p:nvPr/>
        </p:nvSpPr>
        <p:spPr>
          <a:xfrm>
            <a:off x="-252536" y="2988387"/>
            <a:ext cx="4392488" cy="120032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>
                <a:ln w="0"/>
                <a:solidFill>
                  <a:srgbClr val="0033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 Script" pitchFamily="34" charset="0"/>
                <a:cs typeface="+mn-cs"/>
              </a:rPr>
              <a:t>Ανοίγει ένα παράθυρο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>
                <a:ln w="0"/>
                <a:solidFill>
                  <a:srgbClr val="0033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 Script" pitchFamily="34" charset="0"/>
                <a:cs typeface="+mn-cs"/>
              </a:rPr>
              <a:t>Βάζω τίτλο (</a:t>
            </a:r>
            <a:r>
              <a:rPr lang="en-US" dirty="0">
                <a:ln w="0"/>
                <a:solidFill>
                  <a:srgbClr val="0033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 Script" pitchFamily="34" charset="0"/>
                <a:cs typeface="+mn-cs"/>
              </a:rPr>
              <a:t>Add a subject</a:t>
            </a:r>
            <a:r>
              <a:rPr lang="el-GR" dirty="0">
                <a:ln w="0"/>
                <a:solidFill>
                  <a:srgbClr val="0033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 Script" pitchFamily="34" charset="0"/>
                <a:cs typeface="+mn-cs"/>
              </a:rPr>
              <a:t>)</a:t>
            </a:r>
            <a:endParaRPr lang="en-US" dirty="0">
              <a:ln w="0"/>
              <a:solidFill>
                <a:srgbClr val="0033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egoe Script" pitchFamily="34" charset="0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>
                <a:ln w="0"/>
                <a:solidFill>
                  <a:srgbClr val="0033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 Script" pitchFamily="34" charset="0"/>
                <a:cs typeface="+mn-cs"/>
              </a:rPr>
              <a:t>Επιλέγω </a:t>
            </a:r>
            <a:r>
              <a:rPr lang="en-US" dirty="0">
                <a:ln w="0"/>
                <a:solidFill>
                  <a:srgbClr val="0033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 Script" pitchFamily="34" charset="0"/>
                <a:cs typeface="+mn-cs"/>
              </a:rPr>
              <a:t>Meet now</a:t>
            </a:r>
            <a:endParaRPr lang="el-GR" dirty="0">
              <a:ln w="0"/>
              <a:solidFill>
                <a:srgbClr val="0033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egoe Script" pitchFamily="34" charset="0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29FE5A3E-5494-4F49-8339-63D4395BC0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50" y="5013325"/>
            <a:ext cx="6359525" cy="167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283D3D01-2574-4283-9509-9AEDBA2385CE}"/>
              </a:ext>
            </a:extLst>
          </p:cNvPr>
          <p:cNvSpPr/>
          <p:nvPr/>
        </p:nvSpPr>
        <p:spPr>
          <a:xfrm>
            <a:off x="2033588" y="5422900"/>
            <a:ext cx="4572000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 Script" pitchFamily="34" charset="0"/>
              </a:rPr>
              <a:t>Τα παιδιά θα ενωθούν πατώντας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 Script" pitchFamily="34" charset="0"/>
              </a:rPr>
              <a:t>Join </a:t>
            </a:r>
            <a:endParaRPr lang="el-GR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egoe Scrip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3">
            <a:extLst>
              <a:ext uri="{FF2B5EF4-FFF2-40B4-BE49-F238E27FC236}">
                <a16:creationId xmlns:a16="http://schemas.microsoft.com/office/drawing/2014/main" xmlns="" id="{511B0393-4F62-4DF5-A907-7232569D43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836613"/>
            <a:ext cx="8489950" cy="532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A2D189B-794F-4E6E-B4C6-E0C23A65D4C6}"/>
              </a:ext>
            </a:extLst>
          </p:cNvPr>
          <p:cNvSpPr/>
          <p:nvPr/>
        </p:nvSpPr>
        <p:spPr>
          <a:xfrm>
            <a:off x="467544" y="190381"/>
            <a:ext cx="7776864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Segoe Script" pitchFamily="34" charset="0"/>
                <a:cs typeface="+mn-cs"/>
              </a:rPr>
              <a:t>Αλλάζω φόντο </a:t>
            </a: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Segoe Script" pitchFamily="34" charset="0"/>
                <a:cs typeface="+mn-cs"/>
              </a:rPr>
              <a:t>(Show background effects)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Segoe Script" pitchFamily="34" charset="0"/>
                <a:cs typeface="+mn-cs"/>
              </a:rPr>
              <a:t>Ελέγχω ρυθμίσεις (μικρόφωνα </a:t>
            </a:r>
            <a:r>
              <a:rPr lang="el-GR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Segoe Script" pitchFamily="34" charset="0"/>
                <a:cs typeface="+mn-cs"/>
              </a:rPr>
              <a:t>κτλ</a:t>
            </a:r>
            <a:r>
              <a:rPr lang="el-GR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Segoe Script" pitchFamily="34" charset="0"/>
                <a:cs typeface="+mn-cs"/>
              </a:rPr>
              <a:t>) </a:t>
            </a: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Segoe Script" pitchFamily="34" charset="0"/>
                <a:cs typeface="+mn-cs"/>
              </a:rPr>
              <a:t>Show device settings</a:t>
            </a:r>
            <a:endParaRPr lang="el-GR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Segoe Script" pitchFamily="34" charset="0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1">
            <a:extLst>
              <a:ext uri="{FF2B5EF4-FFF2-40B4-BE49-F238E27FC236}">
                <a16:creationId xmlns:a16="http://schemas.microsoft.com/office/drawing/2014/main" xmlns="" id="{AE4BCCE3-D693-4353-8A11-536CE9D91C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74750"/>
            <a:ext cx="8370888" cy="356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B2767DD-DEF3-4C31-816C-979BD11E747F}"/>
              </a:ext>
            </a:extLst>
          </p:cNvPr>
          <p:cNvSpPr/>
          <p:nvPr/>
        </p:nvSpPr>
        <p:spPr>
          <a:xfrm>
            <a:off x="467544" y="190381"/>
            <a:ext cx="7776864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Segoe Script" pitchFamily="34" charset="0"/>
                <a:cs typeface="+mn-cs"/>
              </a:rPr>
              <a:t>Ανεβάζω το υλικό που ετοίμασα</a:t>
            </a: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Segoe Script" pitchFamily="34" charset="0"/>
                <a:cs typeface="+mn-cs"/>
              </a:rPr>
              <a:t> </a:t>
            </a:r>
            <a:r>
              <a:rPr lang="el-GR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Segoe Script" pitchFamily="34" charset="0"/>
                <a:cs typeface="+mn-cs"/>
              </a:rPr>
              <a:t>ή δείχνω στους συμμετέχοντες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κάτι που προγραμμάτισα για τη συγκεκριμένη </a:t>
            </a:r>
            <a:r>
              <a:rPr lang="el-GR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τηλεσυνάντηση</a:t>
            </a:r>
            <a:r>
              <a:rPr lang="el-GR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 </a:t>
            </a:r>
            <a:endParaRPr lang="el-GR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  <a:cs typeface="+mn-cs"/>
            </a:endParaRPr>
          </a:p>
        </p:txBody>
      </p:sp>
      <p:sp>
        <p:nvSpPr>
          <p:cNvPr id="6" name="Down Arrow 5">
            <a:extLst>
              <a:ext uri="{FF2B5EF4-FFF2-40B4-BE49-F238E27FC236}">
                <a16:creationId xmlns:a16="http://schemas.microsoft.com/office/drawing/2014/main" xmlns="" id="{9990E1CC-E0F8-4689-9095-57689CF50C09}"/>
              </a:ext>
            </a:extLst>
          </p:cNvPr>
          <p:cNvSpPr/>
          <p:nvPr/>
        </p:nvSpPr>
        <p:spPr>
          <a:xfrm flipH="1">
            <a:off x="5795963" y="836613"/>
            <a:ext cx="334962" cy="93662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7" name="Down Arrow 6">
            <a:extLst>
              <a:ext uri="{FF2B5EF4-FFF2-40B4-BE49-F238E27FC236}">
                <a16:creationId xmlns:a16="http://schemas.microsoft.com/office/drawing/2014/main" xmlns="" id="{BD01B7D5-DEC1-4ACE-8519-03AEAEA76DB7}"/>
              </a:ext>
            </a:extLst>
          </p:cNvPr>
          <p:cNvSpPr/>
          <p:nvPr/>
        </p:nvSpPr>
        <p:spPr>
          <a:xfrm rot="10800000" flipH="1">
            <a:off x="684213" y="3573463"/>
            <a:ext cx="333375" cy="136842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D7E05CA-34E7-41ED-9BCC-BBDCC5C076A1}"/>
              </a:ext>
            </a:extLst>
          </p:cNvPr>
          <p:cNvSpPr/>
          <p:nvPr/>
        </p:nvSpPr>
        <p:spPr>
          <a:xfrm>
            <a:off x="-180528" y="5099386"/>
            <a:ext cx="3275856" cy="120032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Segoe Script" pitchFamily="34" charset="0"/>
                <a:cs typeface="+mn-cs"/>
              </a:rPr>
              <a:t>Δείχνω στους συμμετέχοντες την επιφάνεια εργασίας του υπολογιστή μου</a:t>
            </a:r>
          </a:p>
        </p:txBody>
      </p:sp>
      <p:sp>
        <p:nvSpPr>
          <p:cNvPr id="9" name="Down Arrow 8">
            <a:extLst>
              <a:ext uri="{FF2B5EF4-FFF2-40B4-BE49-F238E27FC236}">
                <a16:creationId xmlns:a16="http://schemas.microsoft.com/office/drawing/2014/main" xmlns="" id="{175BFC84-97C2-45FD-97AE-A220B2C80374}"/>
              </a:ext>
            </a:extLst>
          </p:cNvPr>
          <p:cNvSpPr/>
          <p:nvPr/>
        </p:nvSpPr>
        <p:spPr>
          <a:xfrm rot="10800000" flipH="1">
            <a:off x="4168775" y="3549650"/>
            <a:ext cx="334963" cy="136842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0" name="Down Arrow 9">
            <a:extLst>
              <a:ext uri="{FF2B5EF4-FFF2-40B4-BE49-F238E27FC236}">
                <a16:creationId xmlns:a16="http://schemas.microsoft.com/office/drawing/2014/main" xmlns="" id="{846493A8-911A-40C0-95ED-FD1FDFC561E7}"/>
              </a:ext>
            </a:extLst>
          </p:cNvPr>
          <p:cNvSpPr/>
          <p:nvPr/>
        </p:nvSpPr>
        <p:spPr>
          <a:xfrm rot="10800000" flipH="1">
            <a:off x="6432550" y="3470275"/>
            <a:ext cx="333375" cy="136842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FF5C597E-5A44-458A-8B83-47804F389DF4}"/>
              </a:ext>
            </a:extLst>
          </p:cNvPr>
          <p:cNvSpPr/>
          <p:nvPr/>
        </p:nvSpPr>
        <p:spPr>
          <a:xfrm>
            <a:off x="2627784" y="4990761"/>
            <a:ext cx="3275856" cy="120032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ln/>
                <a:solidFill>
                  <a:schemeClr val="accent3"/>
                </a:solidFill>
                <a:latin typeface="Segoe Script" pitchFamily="34" charset="0"/>
                <a:cs typeface="+mn-cs"/>
              </a:rPr>
              <a:t>Δείχνω στους συμμετέχοντες το </a:t>
            </a:r>
            <a:r>
              <a:rPr lang="en-US" b="1" dirty="0">
                <a:ln/>
                <a:solidFill>
                  <a:schemeClr val="accent3"/>
                </a:solidFill>
                <a:latin typeface="Segoe Script" pitchFamily="34" charset="0"/>
                <a:cs typeface="+mn-cs"/>
              </a:rPr>
              <a:t>PowerPoint </a:t>
            </a:r>
            <a:r>
              <a:rPr lang="el-GR" b="1" dirty="0">
                <a:ln/>
                <a:solidFill>
                  <a:schemeClr val="accent3"/>
                </a:solidFill>
                <a:latin typeface="Segoe Script" pitchFamily="34" charset="0"/>
                <a:cs typeface="+mn-cs"/>
              </a:rPr>
              <a:t>που αποθήκευσα στο </a:t>
            </a:r>
            <a:r>
              <a:rPr lang="en-US" b="1" dirty="0" err="1">
                <a:ln/>
                <a:solidFill>
                  <a:schemeClr val="accent3"/>
                </a:solidFill>
                <a:latin typeface="Segoe Script" pitchFamily="34" charset="0"/>
                <a:cs typeface="+mn-cs"/>
              </a:rPr>
              <a:t>Mteams</a:t>
            </a:r>
            <a:endParaRPr lang="el-GR" b="1" dirty="0">
              <a:ln/>
              <a:solidFill>
                <a:schemeClr val="accent3"/>
              </a:solidFill>
              <a:latin typeface="Segoe Script" pitchFamily="34" charset="0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33B570E1-ADCE-4CFD-9495-77720816FBD8}"/>
              </a:ext>
            </a:extLst>
          </p:cNvPr>
          <p:cNvSpPr/>
          <p:nvPr/>
        </p:nvSpPr>
        <p:spPr>
          <a:xfrm>
            <a:off x="5514975" y="4941888"/>
            <a:ext cx="32766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egoe Script" pitchFamily="34" charset="0"/>
                <a:cs typeface="+mn-cs"/>
              </a:rPr>
              <a:t>Παρουσιάζω στους συμμετέχοντες το </a:t>
            </a:r>
            <a:r>
              <a:rPr lang="en-US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egoe Script" pitchFamily="34" charset="0"/>
                <a:cs typeface="+mn-cs"/>
              </a:rPr>
              <a:t>PowerPoint </a:t>
            </a:r>
            <a:r>
              <a:rPr lang="el-GR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egoe Script" pitchFamily="34" charset="0"/>
                <a:cs typeface="+mn-cs"/>
              </a:rPr>
              <a:t>που αποθήκευσα στο </a:t>
            </a:r>
            <a:r>
              <a:rPr lang="en-US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egoe Script" pitchFamily="34" charset="0"/>
                <a:cs typeface="+mn-cs"/>
              </a:rPr>
              <a:t>USB </a:t>
            </a:r>
            <a:endParaRPr lang="el-GR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Segoe Script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>
            <a:extLst>
              <a:ext uri="{FF2B5EF4-FFF2-40B4-BE49-F238E27FC236}">
                <a16:creationId xmlns:a16="http://schemas.microsoft.com/office/drawing/2014/main" xmlns="" id="{3C733CAE-3906-48A6-8D23-80761AC980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103313"/>
            <a:ext cx="6167437" cy="431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A42210E-5016-46BE-AFD6-E55EAF289B5F}"/>
              </a:ext>
            </a:extLst>
          </p:cNvPr>
          <p:cNvSpPr/>
          <p:nvPr/>
        </p:nvSpPr>
        <p:spPr>
          <a:xfrm>
            <a:off x="220934" y="185194"/>
            <a:ext cx="7776864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Segoe Script" pitchFamily="34" charset="0"/>
                <a:cs typeface="+mn-cs"/>
              </a:rPr>
              <a:t>Απαγορεύω στους συμμετέχοντες να μετακινούνται οι ίδιοι σε όποια διαφάνεια θέλουν αυτοί</a:t>
            </a:r>
            <a:endParaRPr lang="el-GR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  <a:cs typeface="+mn-cs"/>
            </a:endParaRPr>
          </a:p>
        </p:txBody>
      </p:sp>
      <p:sp>
        <p:nvSpPr>
          <p:cNvPr id="6" name="Down Arrow 5">
            <a:extLst>
              <a:ext uri="{FF2B5EF4-FFF2-40B4-BE49-F238E27FC236}">
                <a16:creationId xmlns:a16="http://schemas.microsoft.com/office/drawing/2014/main" xmlns="" id="{7748AD60-3929-4DA9-9D54-9DBAAB0C0A7A}"/>
              </a:ext>
            </a:extLst>
          </p:cNvPr>
          <p:cNvSpPr/>
          <p:nvPr/>
        </p:nvSpPr>
        <p:spPr>
          <a:xfrm rot="1080304" flipH="1">
            <a:off x="2970213" y="704850"/>
            <a:ext cx="468312" cy="3684588"/>
          </a:xfrm>
          <a:prstGeom prst="downArrow">
            <a:avLst>
              <a:gd name="adj1" fmla="val 50000"/>
              <a:gd name="adj2" fmla="val 19714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7" name="Down Arrow 6">
            <a:extLst>
              <a:ext uri="{FF2B5EF4-FFF2-40B4-BE49-F238E27FC236}">
                <a16:creationId xmlns:a16="http://schemas.microsoft.com/office/drawing/2014/main" xmlns="" id="{01AB2ECF-303E-4D7A-A284-B86F5977FC2E}"/>
              </a:ext>
            </a:extLst>
          </p:cNvPr>
          <p:cNvSpPr/>
          <p:nvPr/>
        </p:nvSpPr>
        <p:spPr>
          <a:xfrm rot="10800000" flipH="1">
            <a:off x="1449388" y="4584700"/>
            <a:ext cx="314325" cy="1185863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391A9A20-09A6-4275-94CD-B69075889A4D}"/>
              </a:ext>
            </a:extLst>
          </p:cNvPr>
          <p:cNvSpPr/>
          <p:nvPr/>
        </p:nvSpPr>
        <p:spPr>
          <a:xfrm>
            <a:off x="220934" y="5805264"/>
            <a:ext cx="3275856" cy="36933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Segoe Script" pitchFamily="34" charset="0"/>
                <a:cs typeface="+mn-cs"/>
              </a:rPr>
              <a:t>Μετακινώ τις διαφάνειες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47CC27D-7F58-4714-AB22-47BE1552E77D}"/>
              </a:ext>
            </a:extLst>
          </p:cNvPr>
          <p:cNvSpPr/>
          <p:nvPr/>
        </p:nvSpPr>
        <p:spPr>
          <a:xfrm>
            <a:off x="1187624" y="764704"/>
            <a:ext cx="6615915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b="1" dirty="0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Οι ρόλοι στην </a:t>
            </a:r>
            <a:r>
              <a:rPr lang="el-GR" sz="3200" b="1" dirty="0" err="1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Τηλεσυνάντηση</a:t>
            </a:r>
            <a:endParaRPr lang="en-US" sz="3200" b="1" dirty="0">
              <a:ln w="11430"/>
              <a:solidFill>
                <a:srgbClr val="00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6363C4F-4008-4052-A958-904308835F44}"/>
              </a:ext>
            </a:extLst>
          </p:cNvPr>
          <p:cNvSpPr/>
          <p:nvPr/>
        </p:nvSpPr>
        <p:spPr>
          <a:xfrm>
            <a:off x="107503" y="1988840"/>
            <a:ext cx="9036497" cy="304698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b="1" dirty="0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Υπάρχουν 2 ρόλοι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el-GR" sz="3200" b="1" dirty="0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Παρουσιαστής </a:t>
            </a:r>
            <a:r>
              <a:rPr lang="en-US" sz="3200" b="1" dirty="0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(Presenter)</a:t>
            </a:r>
            <a:endParaRPr lang="el-GR" sz="3200" b="1" dirty="0">
              <a:ln w="11430"/>
              <a:solidFill>
                <a:srgbClr val="00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  <a:cs typeface="+mn-cs"/>
            </a:endParaRP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el-GR" sz="3200" b="1" dirty="0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 Συμμετέχων </a:t>
            </a:r>
            <a:r>
              <a:rPr lang="en-US" sz="3200" b="1" dirty="0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(Attendee)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200" b="1" dirty="0">
              <a:ln w="11430"/>
              <a:solidFill>
                <a:srgbClr val="00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b="1" dirty="0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Οι ρόλοι μπορούν να καθοριστούν ΠΡΙΝ</a:t>
            </a:r>
            <a:r>
              <a:rPr lang="en-US" sz="3200" b="1" dirty="0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 </a:t>
            </a:r>
            <a:r>
              <a:rPr lang="el-GR" sz="3200" b="1" dirty="0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ή ΚΑΤΑ τη διάρκεια της </a:t>
            </a:r>
            <a:r>
              <a:rPr lang="el-GR" sz="3200" b="1" dirty="0" err="1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τηλεσυνάντησης</a:t>
            </a:r>
            <a:endParaRPr lang="en-US" sz="3200" b="1" dirty="0">
              <a:ln w="11430"/>
              <a:solidFill>
                <a:srgbClr val="00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F894295-B1F2-4F49-9689-D809C166255D}"/>
              </a:ext>
            </a:extLst>
          </p:cNvPr>
          <p:cNvSpPr/>
          <p:nvPr/>
        </p:nvSpPr>
        <p:spPr>
          <a:xfrm>
            <a:off x="251520" y="116632"/>
            <a:ext cx="6615915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b="1" dirty="0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Οι ρόλοι στην </a:t>
            </a:r>
            <a:r>
              <a:rPr lang="el-GR" sz="3200" b="1" dirty="0" err="1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Τηλεσυνάντηση</a:t>
            </a:r>
            <a:endParaRPr lang="en-US" sz="3200" b="1" dirty="0">
              <a:ln w="11430"/>
              <a:solidFill>
                <a:srgbClr val="00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9BC4A150-CA51-49FA-90A2-BD5C229E9EA5}"/>
              </a:ext>
            </a:extLst>
          </p:cNvPr>
          <p:cNvSpPr/>
          <p:nvPr/>
        </p:nvSpPr>
        <p:spPr>
          <a:xfrm>
            <a:off x="0" y="827151"/>
            <a:ext cx="4355976" cy="612475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b="1" dirty="0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ΠΡΙΝ</a:t>
            </a:r>
            <a:r>
              <a:rPr lang="en-US" sz="3200" b="1" dirty="0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 </a:t>
            </a:r>
            <a:r>
              <a:rPr lang="el-GR" sz="3200" b="1" dirty="0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την </a:t>
            </a:r>
            <a:r>
              <a:rPr lang="el-GR" sz="3200" b="1" dirty="0" err="1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τηλεσυνάντηση</a:t>
            </a:r>
            <a:endParaRPr lang="el-GR" sz="3200" b="1" dirty="0">
              <a:ln w="11430"/>
              <a:solidFill>
                <a:srgbClr val="00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  <a:cs typeface="+mn-cs"/>
            </a:endParaRPr>
          </a:p>
          <a:p>
            <a:pPr>
              <a:defRPr/>
            </a:pPr>
            <a:endParaRPr lang="el-GR" sz="3200" dirty="0"/>
          </a:p>
          <a:p>
            <a:pPr>
              <a:defRPr/>
            </a:pPr>
            <a:r>
              <a:rPr lang="el-GR" sz="2400" dirty="0"/>
              <a:t>Αφού δημιουργήσετε </a:t>
            </a:r>
            <a:r>
              <a:rPr lang="el-GR" sz="2400" dirty="0" err="1"/>
              <a:t>τηλεσυνάντηση</a:t>
            </a:r>
            <a:r>
              <a:rPr lang="el-GR" sz="2400" dirty="0"/>
              <a:t> </a:t>
            </a:r>
            <a:r>
              <a:rPr lang="en-US" sz="2400" dirty="0"/>
              <a:t>(Schedule Meeting )</a:t>
            </a:r>
            <a:r>
              <a:rPr lang="el-GR" sz="2400" dirty="0"/>
              <a:t>το “</a:t>
            </a:r>
            <a:r>
              <a:rPr lang="el-GR" sz="2400" b="1" dirty="0" err="1"/>
              <a:t>View</a:t>
            </a:r>
            <a:r>
              <a:rPr lang="el-GR" sz="2400" b="1" dirty="0"/>
              <a:t> </a:t>
            </a:r>
            <a:r>
              <a:rPr lang="el-GR" sz="2400" b="1" dirty="0" err="1"/>
              <a:t>meeting</a:t>
            </a:r>
            <a:r>
              <a:rPr lang="el-GR" sz="2400" b="1" dirty="0"/>
              <a:t> </a:t>
            </a:r>
            <a:r>
              <a:rPr lang="el-GR" sz="2400" b="1" dirty="0" err="1"/>
              <a:t>details</a:t>
            </a:r>
            <a:r>
              <a:rPr lang="el-GR" sz="2400" dirty="0" err="1"/>
              <a:t>”και</a:t>
            </a:r>
            <a:r>
              <a:rPr lang="el-GR" sz="2400" dirty="0"/>
              <a:t> στη συνέχεια “</a:t>
            </a:r>
            <a:r>
              <a:rPr lang="el-GR" sz="2400" b="1" dirty="0" err="1"/>
              <a:t>Meeting</a:t>
            </a:r>
            <a:r>
              <a:rPr lang="el-GR" sz="2400" b="1" dirty="0"/>
              <a:t> </a:t>
            </a:r>
            <a:r>
              <a:rPr lang="el-GR" sz="2400" b="1" dirty="0" err="1"/>
              <a:t>options</a:t>
            </a:r>
            <a:r>
              <a:rPr lang="el-GR" sz="2400" dirty="0"/>
              <a:t>”, μεταφέρεστε σε μία νέα ιστοσελίδα.</a:t>
            </a:r>
          </a:p>
          <a:p>
            <a:pPr>
              <a:defRPr/>
            </a:pPr>
            <a:r>
              <a:rPr lang="el-GR" sz="2400" dirty="0"/>
              <a:t>•Από εκεί </a:t>
            </a:r>
            <a:r>
              <a:rPr lang="el-GR" sz="2400" b="1" dirty="0"/>
              <a:t>μπορείτε να επιλέξετε ποιος θα είναι ο παρουσιαστής </a:t>
            </a:r>
            <a:r>
              <a:rPr lang="el-GR" sz="2400" dirty="0"/>
              <a:t>στην τηλεδιάσκεψη.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200" b="1" dirty="0">
              <a:ln w="11430"/>
              <a:solidFill>
                <a:srgbClr val="00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  <a:cs typeface="+mn-cs"/>
            </a:endParaRPr>
          </a:p>
        </p:txBody>
      </p:sp>
      <p:pic>
        <p:nvPicPr>
          <p:cNvPr id="24580" name="Picture 1">
            <a:extLst>
              <a:ext uri="{FF2B5EF4-FFF2-40B4-BE49-F238E27FC236}">
                <a16:creationId xmlns:a16="http://schemas.microsoft.com/office/drawing/2014/main" xmlns="" id="{B521EAB0-C5B7-46FD-934D-383151B0AC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1412875"/>
            <a:ext cx="4983162" cy="454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20E16F3-261D-49C6-BF7A-9B2D05C8D01D}"/>
              </a:ext>
            </a:extLst>
          </p:cNvPr>
          <p:cNvSpPr/>
          <p:nvPr/>
        </p:nvSpPr>
        <p:spPr>
          <a:xfrm>
            <a:off x="251520" y="116632"/>
            <a:ext cx="6615915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b="1" dirty="0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Οι ρόλοι στην </a:t>
            </a:r>
            <a:r>
              <a:rPr lang="el-GR" sz="3200" b="1" dirty="0" err="1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Τηλεσυνάντηση</a:t>
            </a:r>
            <a:endParaRPr lang="en-US" sz="3200" b="1" dirty="0">
              <a:ln w="11430"/>
              <a:solidFill>
                <a:srgbClr val="00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BB88BE7-64FF-4A71-8BC0-983C34C65059}"/>
              </a:ext>
            </a:extLst>
          </p:cNvPr>
          <p:cNvSpPr/>
          <p:nvPr/>
        </p:nvSpPr>
        <p:spPr>
          <a:xfrm>
            <a:off x="0" y="827151"/>
            <a:ext cx="4355976" cy="501675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KATA </a:t>
            </a:r>
            <a:r>
              <a:rPr lang="el-GR" sz="3200" b="1" dirty="0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ΤΗ ΔΙΑΡΚΕΙΑ της </a:t>
            </a:r>
            <a:r>
              <a:rPr lang="el-GR" sz="3200" b="1" dirty="0" err="1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τηλεσυνάντηση</a:t>
            </a:r>
            <a:endParaRPr lang="el-GR" sz="3200" b="1" dirty="0">
              <a:ln w="11430"/>
              <a:solidFill>
                <a:srgbClr val="00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  <a:cs typeface="+mn-cs"/>
            </a:endParaRPr>
          </a:p>
          <a:p>
            <a:pPr>
              <a:defRPr/>
            </a:pPr>
            <a:endParaRPr lang="el-GR" sz="2400" dirty="0"/>
          </a:p>
          <a:p>
            <a:pPr>
              <a:defRPr/>
            </a:pPr>
            <a:r>
              <a:rPr lang="el-GR" sz="2400" dirty="0"/>
              <a:t>Περνώντας τον κέρσορα (</a:t>
            </a:r>
            <a:r>
              <a:rPr lang="el-GR" sz="2400" dirty="0" err="1"/>
              <a:t>hover</a:t>
            </a:r>
            <a:r>
              <a:rPr lang="el-GR" sz="2400" dirty="0"/>
              <a:t>)πάνω από το όνομα ενός </a:t>
            </a:r>
            <a:r>
              <a:rPr lang="el-GR" sz="2400" dirty="0" err="1"/>
              <a:t>παρευρισκομένου</a:t>
            </a:r>
            <a:r>
              <a:rPr lang="el-GR" sz="2400" dirty="0"/>
              <a:t> στη συνάντηση, και επιλέγοντας “</a:t>
            </a:r>
            <a:r>
              <a:rPr lang="el-GR" sz="2400" dirty="0" err="1"/>
              <a:t>More</a:t>
            </a:r>
            <a:r>
              <a:rPr lang="el-GR" sz="2400" dirty="0"/>
              <a:t> </a:t>
            </a:r>
            <a:r>
              <a:rPr lang="el-GR" sz="2400" dirty="0" err="1"/>
              <a:t>options</a:t>
            </a:r>
            <a:r>
              <a:rPr lang="el-GR" sz="2400" dirty="0"/>
              <a:t>”,μπορείτε να επιλέξετε “</a:t>
            </a:r>
            <a:r>
              <a:rPr lang="el-GR" sz="2400" b="1" dirty="0" err="1"/>
              <a:t>Make</a:t>
            </a:r>
            <a:r>
              <a:rPr lang="el-GR" sz="2400" b="1" dirty="0"/>
              <a:t> a </a:t>
            </a:r>
            <a:r>
              <a:rPr lang="el-GR" sz="2400" b="1" dirty="0" err="1"/>
              <a:t>presenter</a:t>
            </a:r>
            <a:r>
              <a:rPr lang="el-GR" sz="2400" dirty="0"/>
              <a:t>” ή “</a:t>
            </a:r>
            <a:r>
              <a:rPr lang="el-GR" sz="2400" b="1" dirty="0" err="1"/>
              <a:t>Make</a:t>
            </a:r>
            <a:r>
              <a:rPr lang="el-GR" sz="2400" b="1" dirty="0"/>
              <a:t> </a:t>
            </a:r>
            <a:r>
              <a:rPr lang="el-GR" sz="2400" b="1" dirty="0" err="1"/>
              <a:t>an</a:t>
            </a:r>
            <a:r>
              <a:rPr lang="el-GR" sz="2400" b="1" dirty="0"/>
              <a:t> </a:t>
            </a:r>
            <a:r>
              <a:rPr lang="el-GR" sz="2400" b="1" dirty="0" err="1"/>
              <a:t>attendee</a:t>
            </a:r>
            <a:r>
              <a:rPr lang="el-GR" sz="2400" dirty="0"/>
              <a:t>”.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200" b="1" dirty="0">
              <a:ln w="11430"/>
              <a:solidFill>
                <a:srgbClr val="00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  <a:cs typeface="+mn-cs"/>
            </a:endParaRPr>
          </a:p>
        </p:txBody>
      </p:sp>
      <p:pic>
        <p:nvPicPr>
          <p:cNvPr id="25604" name="Picture 2">
            <a:extLst>
              <a:ext uri="{FF2B5EF4-FFF2-40B4-BE49-F238E27FC236}">
                <a16:creationId xmlns:a16="http://schemas.microsoft.com/office/drawing/2014/main" xmlns="" id="{5D73D5EB-E56A-4ECF-A724-A7B2249268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839788"/>
            <a:ext cx="4176713" cy="515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FB3ED11-238E-4A43-A731-802C7991C5AF}"/>
              </a:ext>
            </a:extLst>
          </p:cNvPr>
          <p:cNvSpPr/>
          <p:nvPr/>
        </p:nvSpPr>
        <p:spPr>
          <a:xfrm>
            <a:off x="634425" y="332656"/>
            <a:ext cx="7662674" cy="1077218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b="1" dirty="0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ΒΑΣΙΚΕΣ ΠΑΙΔΑΓΩΓΙΚΕΣ ΑΡΧΕΣ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b="1" dirty="0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ΤΗΛΕΚΠΑΙΔΕΥΣΗΣ</a:t>
            </a:r>
            <a:endParaRPr lang="en-US" sz="3200" b="1" dirty="0">
              <a:ln w="11430"/>
              <a:solidFill>
                <a:srgbClr val="00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  <a:cs typeface="+mn-cs"/>
            </a:endParaRPr>
          </a:p>
        </p:txBody>
      </p:sp>
      <p:sp>
        <p:nvSpPr>
          <p:cNvPr id="10243" name="TextBox 4">
            <a:extLst>
              <a:ext uri="{FF2B5EF4-FFF2-40B4-BE49-F238E27FC236}">
                <a16:creationId xmlns:a16="http://schemas.microsoft.com/office/drawing/2014/main" xmlns="" id="{21FA47C9-E712-4003-9966-15C0D67DD6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000" y="2276475"/>
            <a:ext cx="8677275" cy="507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l-GR" altLang="en-US" sz="2400" b="1" i="1">
                <a:solidFill>
                  <a:srgbClr val="FF0000"/>
                </a:solidFill>
              </a:rPr>
              <a:t>Τι; -</a:t>
            </a:r>
            <a:r>
              <a:rPr lang="el-GR" altLang="en-US" sz="2400" u="sng"/>
              <a:t>Εμβαθύνω </a:t>
            </a:r>
            <a:r>
              <a:rPr lang="el-GR" altLang="en-US" sz="2400"/>
              <a:t>σε δεξιότητες</a:t>
            </a:r>
          </a:p>
          <a:p>
            <a:pPr>
              <a:lnSpc>
                <a:spcPct val="150000"/>
              </a:lnSpc>
            </a:pPr>
            <a:r>
              <a:rPr lang="el-GR" altLang="en-US" sz="2400"/>
              <a:t>     </a:t>
            </a:r>
            <a:r>
              <a:rPr lang="el-GR" altLang="en-US" sz="2400" b="1" i="1">
                <a:solidFill>
                  <a:srgbClr val="FF0000"/>
                </a:solidFill>
              </a:rPr>
              <a:t>- </a:t>
            </a:r>
            <a:r>
              <a:rPr lang="el-GR" altLang="en-US" sz="2400"/>
              <a:t>Κάνω </a:t>
            </a:r>
            <a:r>
              <a:rPr lang="el-GR" altLang="en-US" sz="2400" u="sng"/>
              <a:t>επανάληψη</a:t>
            </a:r>
            <a:r>
              <a:rPr lang="el-GR" altLang="en-US" sz="2400"/>
              <a:t> σε ό,τι δίδαξα</a:t>
            </a:r>
          </a:p>
          <a:p>
            <a:pPr>
              <a:lnSpc>
                <a:spcPct val="150000"/>
              </a:lnSpc>
            </a:pPr>
            <a:r>
              <a:rPr lang="el-GR" altLang="en-US" sz="2400" b="1" i="1">
                <a:solidFill>
                  <a:srgbClr val="FF0000"/>
                </a:solidFill>
              </a:rPr>
              <a:t>     -  </a:t>
            </a:r>
            <a:r>
              <a:rPr lang="el-GR" altLang="en-US" sz="2400"/>
              <a:t>Διδάσκω νέα ύλη</a:t>
            </a:r>
          </a:p>
          <a:p>
            <a:pPr>
              <a:lnSpc>
                <a:spcPct val="150000"/>
              </a:lnSpc>
            </a:pPr>
            <a:r>
              <a:rPr lang="el-GR" altLang="en-US" sz="2400" b="1" i="1">
                <a:solidFill>
                  <a:srgbClr val="FF0000"/>
                </a:solidFill>
              </a:rPr>
              <a:t>Γιατί; - </a:t>
            </a:r>
            <a:r>
              <a:rPr lang="el-GR" altLang="en-US" sz="2400" u="sng"/>
              <a:t>Επικοινωνώ</a:t>
            </a:r>
            <a:r>
              <a:rPr lang="el-GR" altLang="en-US" sz="2400"/>
              <a:t> με την τάξη μου</a:t>
            </a:r>
          </a:p>
          <a:p>
            <a:pPr>
              <a:lnSpc>
                <a:spcPct val="150000"/>
              </a:lnSpc>
            </a:pPr>
            <a:r>
              <a:rPr lang="el-GR" altLang="en-US" sz="2400"/>
              <a:t>          </a:t>
            </a:r>
            <a:r>
              <a:rPr lang="el-GR" altLang="en-US" sz="2400" b="1" i="1">
                <a:solidFill>
                  <a:srgbClr val="FF0000"/>
                </a:solidFill>
              </a:rPr>
              <a:t>-</a:t>
            </a:r>
            <a:r>
              <a:rPr lang="el-GR" altLang="en-US" sz="2400"/>
              <a:t> Κρατάω σε </a:t>
            </a:r>
            <a:r>
              <a:rPr lang="el-GR" altLang="en-US" sz="2400" u="sng"/>
              <a:t>μαθησιακή εγρήγορση </a:t>
            </a:r>
            <a:r>
              <a:rPr lang="el-GR" altLang="en-US" sz="2400"/>
              <a:t>την τάξη μου</a:t>
            </a:r>
          </a:p>
          <a:p>
            <a:pPr>
              <a:lnSpc>
                <a:spcPct val="150000"/>
              </a:lnSpc>
            </a:pPr>
            <a:r>
              <a:rPr lang="el-GR" altLang="en-US" sz="2400" b="1" i="1">
                <a:solidFill>
                  <a:srgbClr val="FF0000"/>
                </a:solidFill>
              </a:rPr>
              <a:t>Πώς; -  </a:t>
            </a:r>
            <a:r>
              <a:rPr lang="el-GR" altLang="en-US" sz="2400"/>
              <a:t>Ασύγχρονή ή Σύγχρονη εκπαίδευση</a:t>
            </a:r>
          </a:p>
          <a:p>
            <a:pPr>
              <a:lnSpc>
                <a:spcPct val="150000"/>
              </a:lnSpc>
            </a:pPr>
            <a:r>
              <a:rPr lang="el-GR" altLang="en-US" sz="2400"/>
              <a:t>     </a:t>
            </a:r>
            <a:r>
              <a:rPr lang="el-GR" altLang="en-US" sz="2400" b="1" i="1">
                <a:solidFill>
                  <a:srgbClr val="FF0000"/>
                </a:solidFill>
              </a:rPr>
              <a:t>     -  </a:t>
            </a:r>
            <a:r>
              <a:rPr lang="el-GR" altLang="en-US" sz="2400"/>
              <a:t>Συνδυάζω και τις δύο μορφές εκπαίδευσης</a:t>
            </a:r>
          </a:p>
          <a:p>
            <a:pPr>
              <a:lnSpc>
                <a:spcPct val="150000"/>
              </a:lnSpc>
            </a:pPr>
            <a:endParaRPr lang="el-GR" altLang="en-US" sz="2400"/>
          </a:p>
          <a:p>
            <a:pPr>
              <a:lnSpc>
                <a:spcPct val="150000"/>
              </a:lnSpc>
            </a:pPr>
            <a:r>
              <a:rPr lang="el-GR" altLang="en-US" sz="2400"/>
              <a:t>	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75AC563-4C8F-4283-A96B-8DA5CB635E1F}"/>
              </a:ext>
            </a:extLst>
          </p:cNvPr>
          <p:cNvSpPr/>
          <p:nvPr/>
        </p:nvSpPr>
        <p:spPr>
          <a:xfrm>
            <a:off x="150315" y="1772816"/>
            <a:ext cx="2765501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Ερωτήματα:</a:t>
            </a:r>
            <a:endParaRPr lang="en-US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4285BEB-7CE0-4630-9A2F-CCABAD534C91}"/>
              </a:ext>
            </a:extLst>
          </p:cNvPr>
          <p:cNvSpPr/>
          <p:nvPr/>
        </p:nvSpPr>
        <p:spPr>
          <a:xfrm>
            <a:off x="634425" y="332656"/>
            <a:ext cx="7662674" cy="1077218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b="1" dirty="0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ΒΑΣΙΚΕΣ ΠΑΙΔΑΓΩΓΙΚΕΣ ΑΡΧΕΣ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b="1" dirty="0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ΤΗΛΕΚΠΑΙΔΕΥΣΗΣ</a:t>
            </a:r>
            <a:endParaRPr lang="en-US" sz="3200" b="1" dirty="0">
              <a:ln w="11430"/>
              <a:solidFill>
                <a:srgbClr val="00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2FC13FE-8215-47B7-B5E3-E51DAD06783C}"/>
              </a:ext>
            </a:extLst>
          </p:cNvPr>
          <p:cNvSpPr txBox="1"/>
          <p:nvPr/>
        </p:nvSpPr>
        <p:spPr>
          <a:xfrm>
            <a:off x="0" y="1628775"/>
            <a:ext cx="8675688" cy="4524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l-GR" sz="2400" b="1" i="1" dirty="0">
                <a:solidFill>
                  <a:srgbClr val="FF0000"/>
                </a:solidFill>
              </a:rPr>
              <a:t>Τρόπος ; </a:t>
            </a:r>
          </a:p>
          <a:p>
            <a:pPr>
              <a:lnSpc>
                <a:spcPct val="150000"/>
              </a:lnSpc>
              <a:defRPr/>
            </a:pPr>
            <a:r>
              <a:rPr lang="el-GR" sz="2400" dirty="0"/>
              <a:t>- δασκαλοκεντρική ή </a:t>
            </a:r>
            <a:r>
              <a:rPr lang="el-GR" sz="2400" dirty="0" err="1"/>
              <a:t>μαθητοκεντρική</a:t>
            </a:r>
            <a:r>
              <a:rPr lang="el-GR" sz="2400" dirty="0"/>
              <a:t> μάθηση </a:t>
            </a:r>
          </a:p>
          <a:p>
            <a:pPr marL="342900" indent="-342900">
              <a:lnSpc>
                <a:spcPct val="150000"/>
              </a:lnSpc>
              <a:buFontTx/>
              <a:buChar char="-"/>
              <a:defRPr/>
            </a:pPr>
            <a:r>
              <a:rPr lang="el-GR" sz="2400" dirty="0"/>
              <a:t>Πόση </a:t>
            </a:r>
            <a:r>
              <a:rPr lang="el-GR" sz="2400" dirty="0" err="1"/>
              <a:t>διαδραστικότητα</a:t>
            </a:r>
            <a:r>
              <a:rPr lang="el-GR" sz="2400" dirty="0"/>
              <a:t> έχουν οι δραστηριότητές μου;</a:t>
            </a:r>
          </a:p>
          <a:p>
            <a:pPr marL="342900" indent="-342900">
              <a:lnSpc>
                <a:spcPct val="150000"/>
              </a:lnSpc>
              <a:buFontTx/>
              <a:buChar char="-"/>
              <a:defRPr/>
            </a:pPr>
            <a:r>
              <a:rPr lang="el-GR" sz="2400" dirty="0"/>
              <a:t>Ποιος ο βαθμός δυσκολίας των </a:t>
            </a:r>
            <a:r>
              <a:rPr lang="el-GR" sz="2400" dirty="0" err="1"/>
              <a:t>δραστηριότητων</a:t>
            </a:r>
            <a:r>
              <a:rPr lang="el-GR" sz="2400" dirty="0"/>
              <a:t>;</a:t>
            </a:r>
          </a:p>
          <a:p>
            <a:pPr marL="342900" indent="-342900">
              <a:lnSpc>
                <a:spcPct val="150000"/>
              </a:lnSpc>
              <a:buFontTx/>
              <a:buChar char="-"/>
              <a:defRPr/>
            </a:pPr>
            <a:r>
              <a:rPr lang="el-GR" sz="2400" dirty="0"/>
              <a:t>Πώς χειρίζομαι το κλίμα της </a:t>
            </a:r>
            <a:r>
              <a:rPr lang="el-GR" sz="2400" dirty="0" err="1"/>
              <a:t>τηλετάξης</a:t>
            </a:r>
            <a:r>
              <a:rPr lang="el-GR" sz="2400" dirty="0"/>
              <a:t>;</a:t>
            </a:r>
          </a:p>
          <a:p>
            <a:pPr marL="342900" indent="-342900">
              <a:lnSpc>
                <a:spcPct val="150000"/>
              </a:lnSpc>
              <a:buFontTx/>
              <a:buChar char="-"/>
              <a:defRPr/>
            </a:pPr>
            <a:r>
              <a:rPr lang="el-GR" sz="2400" dirty="0"/>
              <a:t>Ποιος είναι ο ρόλος του δασκάλου – του μαθητή;</a:t>
            </a:r>
          </a:p>
          <a:p>
            <a:pPr marL="342900" indent="-342900">
              <a:lnSpc>
                <a:spcPct val="150000"/>
              </a:lnSpc>
              <a:buFontTx/>
              <a:buChar char="-"/>
              <a:defRPr/>
            </a:pPr>
            <a:r>
              <a:rPr lang="el-GR" sz="2400" dirty="0"/>
              <a:t>Τι είδους σχέση δημιουργείται μεταξύ τους; </a:t>
            </a:r>
          </a:p>
          <a:p>
            <a:pPr>
              <a:lnSpc>
                <a:spcPct val="150000"/>
              </a:lnSpc>
              <a:defRPr/>
            </a:pPr>
            <a:r>
              <a:rPr lang="el-GR" sz="2400" dirty="0"/>
              <a:t>(αυθεντίας – ισότιμη – φιλική - αυταρχική)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C59AB95-CCA0-49B5-9111-54AD9FF21A73}"/>
              </a:ext>
            </a:extLst>
          </p:cNvPr>
          <p:cNvSpPr/>
          <p:nvPr/>
        </p:nvSpPr>
        <p:spPr>
          <a:xfrm>
            <a:off x="-111767" y="332656"/>
            <a:ext cx="9155070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b="1" dirty="0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ΣΩΣΤΟΣ ΠΑΙΔΑΓΩΓΙΚΟΣ ΣΧΕΔΙΑΣΜΟΣ</a:t>
            </a:r>
            <a:endParaRPr lang="en-US" sz="3200" b="1" dirty="0">
              <a:ln w="11430"/>
              <a:solidFill>
                <a:srgbClr val="00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694B117-AEE7-4171-AA4C-8B2C9313ACE3}"/>
              </a:ext>
            </a:extLst>
          </p:cNvPr>
          <p:cNvSpPr txBox="1"/>
          <p:nvPr/>
        </p:nvSpPr>
        <p:spPr>
          <a:xfrm>
            <a:off x="0" y="1628775"/>
            <a:ext cx="8675688" cy="3970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l-GR" sz="2400" b="1" i="1" dirty="0">
                <a:solidFill>
                  <a:srgbClr val="FF0000"/>
                </a:solidFill>
              </a:rPr>
              <a:t>Για τη σωστή αξιοποίηση ενός εκ/</a:t>
            </a:r>
            <a:r>
              <a:rPr lang="el-GR" sz="2400" b="1" i="1" dirty="0" err="1">
                <a:solidFill>
                  <a:srgbClr val="FF0000"/>
                </a:solidFill>
              </a:rPr>
              <a:t>κου</a:t>
            </a:r>
            <a:r>
              <a:rPr lang="el-GR" sz="2400" b="1" i="1" dirty="0">
                <a:solidFill>
                  <a:srgbClr val="FF0000"/>
                </a:solidFill>
              </a:rPr>
              <a:t> εργαλείου χρειάζεται σωστός και αποτελεσματικός Παιδαγωγικός Σχεδιασμός</a:t>
            </a:r>
          </a:p>
          <a:p>
            <a:pPr marL="342900" indent="-342900">
              <a:lnSpc>
                <a:spcPct val="150000"/>
              </a:lnSpc>
              <a:buFontTx/>
              <a:buChar char="-"/>
              <a:defRPr/>
            </a:pPr>
            <a:r>
              <a:rPr lang="el-GR" sz="2400" dirty="0"/>
              <a:t>Ενημέρωση γονιών – μαθητών </a:t>
            </a:r>
          </a:p>
          <a:p>
            <a:pPr marL="800100" lvl="1" indent="-342900">
              <a:lnSpc>
                <a:spcPct val="150000"/>
              </a:lnSpc>
              <a:buFontTx/>
              <a:buChar char="-"/>
              <a:defRPr/>
            </a:pPr>
            <a:r>
              <a:rPr lang="el-GR" sz="2400" dirty="0"/>
              <a:t>διάρκεια – πρόγραμμα –κανόνες </a:t>
            </a:r>
          </a:p>
          <a:p>
            <a:pPr marL="342900" indent="-342900">
              <a:lnSpc>
                <a:spcPct val="150000"/>
              </a:lnSpc>
              <a:buFontTx/>
              <a:buChar char="-"/>
              <a:defRPr/>
            </a:pPr>
            <a:r>
              <a:rPr lang="el-GR" sz="2400" dirty="0"/>
              <a:t>Προετοιμασία εκ/</a:t>
            </a:r>
            <a:r>
              <a:rPr lang="el-GR" sz="2400" dirty="0" err="1"/>
              <a:t>κών</a:t>
            </a:r>
            <a:endParaRPr lang="el-GR" sz="2400" dirty="0"/>
          </a:p>
          <a:p>
            <a:pPr marL="800100" lvl="1" indent="-342900">
              <a:lnSpc>
                <a:spcPct val="150000"/>
              </a:lnSpc>
              <a:buFontTx/>
              <a:buChar char="-"/>
              <a:defRPr/>
            </a:pPr>
            <a:r>
              <a:rPr lang="el-GR" sz="2400" dirty="0"/>
              <a:t>γνωριμία – διαχείριση – αξιοποίηση προγράμματος</a:t>
            </a:r>
          </a:p>
          <a:p>
            <a:pPr marL="342900" indent="-342900">
              <a:lnSpc>
                <a:spcPct val="150000"/>
              </a:lnSpc>
              <a:buFontTx/>
              <a:buChar char="-"/>
              <a:defRPr/>
            </a:pPr>
            <a:r>
              <a:rPr lang="el-GR" sz="2400" dirty="0"/>
              <a:t>Οργάνωση </a:t>
            </a:r>
            <a:r>
              <a:rPr lang="el-GR" sz="2400" dirty="0" err="1"/>
              <a:t>τηλεσυνατήσεων</a:t>
            </a:r>
            <a:r>
              <a:rPr lang="el-GR" sz="2400" dirty="0"/>
              <a:t> (δομημένες - </a:t>
            </a:r>
            <a:r>
              <a:rPr lang="el-GR" sz="2400" dirty="0" err="1"/>
              <a:t>στοχευμένες</a:t>
            </a:r>
            <a:r>
              <a:rPr lang="el-GR" sz="2400" dirty="0"/>
              <a:t>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A4E5825-D15D-4FE4-ADD8-90BA161E97EA}"/>
              </a:ext>
            </a:extLst>
          </p:cNvPr>
          <p:cNvSpPr/>
          <p:nvPr/>
        </p:nvSpPr>
        <p:spPr>
          <a:xfrm>
            <a:off x="1391052" y="332656"/>
            <a:ext cx="6149440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b="1" dirty="0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ΓΝΩΡΙΜΙΑ ΜΕ ΤΗ </a:t>
            </a:r>
            <a:r>
              <a:rPr lang="en-US" sz="3200" b="1" dirty="0" err="1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MTeams</a:t>
            </a:r>
            <a:endParaRPr lang="en-US" sz="3200" b="1" dirty="0">
              <a:ln w="11430"/>
              <a:solidFill>
                <a:srgbClr val="00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  <a:cs typeface="+mn-cs"/>
            </a:endParaRPr>
          </a:p>
        </p:txBody>
      </p:sp>
      <p:pic>
        <p:nvPicPr>
          <p:cNvPr id="13315" name="Picture 5">
            <a:extLst>
              <a:ext uri="{FF2B5EF4-FFF2-40B4-BE49-F238E27FC236}">
                <a16:creationId xmlns:a16="http://schemas.microsoft.com/office/drawing/2014/main" xmlns="" id="{6A4B9DAA-F979-40F4-B6BA-31FCAED3DA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8" y="1844675"/>
            <a:ext cx="7866062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23BA546-1F93-4899-A5B4-C153BE9567D9}"/>
              </a:ext>
            </a:extLst>
          </p:cNvPr>
          <p:cNvSpPr/>
          <p:nvPr/>
        </p:nvSpPr>
        <p:spPr>
          <a:xfrm>
            <a:off x="329703" y="900112"/>
            <a:ext cx="4136069" cy="36933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Δημοσιεύσεις – Τοίχος της τάξης</a:t>
            </a:r>
            <a:endParaRPr lang="en-US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  <a:cs typeface="+mn-cs"/>
            </a:endParaRPr>
          </a:p>
        </p:txBody>
      </p:sp>
      <p:sp>
        <p:nvSpPr>
          <p:cNvPr id="2" name="Down Arrow 1">
            <a:extLst>
              <a:ext uri="{FF2B5EF4-FFF2-40B4-BE49-F238E27FC236}">
                <a16:creationId xmlns:a16="http://schemas.microsoft.com/office/drawing/2014/main" xmlns="" id="{8F166FFE-AFB8-423F-B8DF-F9F0DA681721}"/>
              </a:ext>
            </a:extLst>
          </p:cNvPr>
          <p:cNvSpPr/>
          <p:nvPr/>
        </p:nvSpPr>
        <p:spPr>
          <a:xfrm rot="20177499">
            <a:off x="3508375" y="1235075"/>
            <a:ext cx="320675" cy="122078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8" name="Down Arrow 7">
            <a:extLst>
              <a:ext uri="{FF2B5EF4-FFF2-40B4-BE49-F238E27FC236}">
                <a16:creationId xmlns:a16="http://schemas.microsoft.com/office/drawing/2014/main" xmlns="" id="{1814DC00-EF99-4C9B-8757-5040EA5F71D2}"/>
              </a:ext>
            </a:extLst>
          </p:cNvPr>
          <p:cNvSpPr/>
          <p:nvPr/>
        </p:nvSpPr>
        <p:spPr>
          <a:xfrm rot="1422501" flipH="1">
            <a:off x="4378325" y="1247775"/>
            <a:ext cx="274638" cy="124142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13A2C434-CB3A-4E6A-8E71-BF92A146BB19}"/>
              </a:ext>
            </a:extLst>
          </p:cNvPr>
          <p:cNvSpPr/>
          <p:nvPr/>
        </p:nvSpPr>
        <p:spPr>
          <a:xfrm>
            <a:off x="4544214" y="933432"/>
            <a:ext cx="1085554" cy="36933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Αρχεία </a:t>
            </a:r>
            <a:endParaRPr lang="en-US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>
            <a:extLst>
              <a:ext uri="{FF2B5EF4-FFF2-40B4-BE49-F238E27FC236}">
                <a16:creationId xmlns:a16="http://schemas.microsoft.com/office/drawing/2014/main" xmlns="" id="{AC1FF0C2-DA5C-4484-8C30-F682028A23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3500438"/>
            <a:ext cx="77057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0009E3C-8980-4F24-90ED-CD15AD1891F2}"/>
              </a:ext>
            </a:extLst>
          </p:cNvPr>
          <p:cNvSpPr/>
          <p:nvPr/>
        </p:nvSpPr>
        <p:spPr>
          <a:xfrm>
            <a:off x="117578" y="260648"/>
            <a:ext cx="9268884" cy="1077218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b="1" dirty="0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Βασική γραμμή εργαλείων της σελίδας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b="1" dirty="0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των αναρτήσεων στις Δημοσιεύσεις (</a:t>
            </a:r>
            <a:r>
              <a:rPr lang="en-US" sz="3200" b="1" dirty="0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Posts</a:t>
            </a:r>
            <a:r>
              <a:rPr lang="el-GR" sz="3200" b="1" dirty="0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)</a:t>
            </a:r>
            <a:endParaRPr lang="en-US" sz="3200" b="1" dirty="0">
              <a:ln w="11430"/>
              <a:solidFill>
                <a:srgbClr val="00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A23F3CD-320C-4C72-9A1F-83E571C8581B}"/>
              </a:ext>
            </a:extLst>
          </p:cNvPr>
          <p:cNvSpPr/>
          <p:nvPr/>
        </p:nvSpPr>
        <p:spPr>
          <a:xfrm>
            <a:off x="215329" y="1804292"/>
            <a:ext cx="2993127" cy="36933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Γράφουμε απλό κείμενο</a:t>
            </a:r>
            <a:endParaRPr lang="en-US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  <a:cs typeface="+mn-cs"/>
            </a:endParaRPr>
          </a:p>
        </p:txBody>
      </p:sp>
      <p:sp>
        <p:nvSpPr>
          <p:cNvPr id="7" name="Down Arrow 6">
            <a:extLst>
              <a:ext uri="{FF2B5EF4-FFF2-40B4-BE49-F238E27FC236}">
                <a16:creationId xmlns:a16="http://schemas.microsoft.com/office/drawing/2014/main" xmlns="" id="{258AC887-9469-4A41-BFF6-478C9D35089F}"/>
              </a:ext>
            </a:extLst>
          </p:cNvPr>
          <p:cNvSpPr/>
          <p:nvPr/>
        </p:nvSpPr>
        <p:spPr>
          <a:xfrm rot="20177499">
            <a:off x="1474788" y="2197100"/>
            <a:ext cx="474662" cy="168592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8" name="Down Arrow 7">
            <a:extLst>
              <a:ext uri="{FF2B5EF4-FFF2-40B4-BE49-F238E27FC236}">
                <a16:creationId xmlns:a16="http://schemas.microsoft.com/office/drawing/2014/main" xmlns="" id="{20206431-D9CC-4CF3-9BD3-306174682AF7}"/>
              </a:ext>
            </a:extLst>
          </p:cNvPr>
          <p:cNvSpPr/>
          <p:nvPr/>
        </p:nvSpPr>
        <p:spPr>
          <a:xfrm rot="13035595">
            <a:off x="1063625" y="4327525"/>
            <a:ext cx="455613" cy="857250"/>
          </a:xfrm>
          <a:prstGeom prst="downArrow">
            <a:avLst>
              <a:gd name="adj1" fmla="val 44363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30291FF6-4E06-4C17-81B1-8A75115F9626}"/>
              </a:ext>
            </a:extLst>
          </p:cNvPr>
          <p:cNvSpPr/>
          <p:nvPr/>
        </p:nvSpPr>
        <p:spPr>
          <a:xfrm>
            <a:off x="58178" y="5147400"/>
            <a:ext cx="3746538" cy="120032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Γράφουμε κείμενο με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περισσότερες επιλογές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για διαμόρφωση του κειμένου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(</a:t>
            </a:r>
            <a:r>
              <a:rPr lang="en-US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Bold,</a:t>
            </a:r>
            <a:r>
              <a:rPr lang="el-GR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 </a:t>
            </a:r>
            <a:r>
              <a:rPr lang="en-US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Highlight </a:t>
            </a:r>
            <a:r>
              <a:rPr lang="el-GR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κτλ</a:t>
            </a:r>
            <a:r>
              <a:rPr lang="el-GR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)</a:t>
            </a:r>
            <a:endParaRPr lang="en-US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  <a:cs typeface="+mn-cs"/>
            </a:endParaRPr>
          </a:p>
        </p:txBody>
      </p:sp>
      <p:sp>
        <p:nvSpPr>
          <p:cNvPr id="10" name="Down Arrow 9">
            <a:extLst>
              <a:ext uri="{FF2B5EF4-FFF2-40B4-BE49-F238E27FC236}">
                <a16:creationId xmlns:a16="http://schemas.microsoft.com/office/drawing/2014/main" xmlns="" id="{96ACF46E-BD87-4633-BDE4-4729FD9EFA89}"/>
              </a:ext>
            </a:extLst>
          </p:cNvPr>
          <p:cNvSpPr/>
          <p:nvPr/>
        </p:nvSpPr>
        <p:spPr>
          <a:xfrm rot="6610231">
            <a:off x="3086100" y="3340100"/>
            <a:ext cx="360363" cy="3033713"/>
          </a:xfrm>
          <a:prstGeom prst="downArrow">
            <a:avLst>
              <a:gd name="adj1" fmla="val 44363"/>
              <a:gd name="adj2" fmla="val 205131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7FBF66B4-CCD5-4109-ACB6-53FED6E74696}"/>
              </a:ext>
            </a:extLst>
          </p:cNvPr>
          <p:cNvSpPr/>
          <p:nvPr/>
        </p:nvSpPr>
        <p:spPr>
          <a:xfrm>
            <a:off x="4190809" y="4903131"/>
            <a:ext cx="4721164" cy="1477328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Επισυνάπτω τα αρχεία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 (</a:t>
            </a:r>
            <a:r>
              <a:rPr lang="en-US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Word, Video, </a:t>
            </a:r>
            <a:r>
              <a:rPr lang="el-GR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Εικόνες κτλ.)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που θέλω να δουν οι μαθητές/</a:t>
            </a:r>
            <a:r>
              <a:rPr lang="el-GR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ιες</a:t>
            </a:r>
            <a:r>
              <a:rPr lang="el-GR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 μου.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Αυτόματα </a:t>
            </a:r>
            <a:r>
              <a:rPr lang="el-GR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ανεβάζονται</a:t>
            </a:r>
            <a:r>
              <a:rPr lang="el-GR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στη σελίδα Αρχεία </a:t>
            </a:r>
            <a:r>
              <a:rPr lang="en-US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(</a:t>
            </a:r>
            <a:r>
              <a:rPr lang="en-US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FIles</a:t>
            </a:r>
            <a:r>
              <a:rPr lang="en-US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)</a:t>
            </a:r>
            <a:endParaRPr lang="el-GR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  <a:cs typeface="+mn-cs"/>
            </a:endParaRPr>
          </a:p>
        </p:txBody>
      </p:sp>
      <p:sp>
        <p:nvSpPr>
          <p:cNvPr id="12" name="Down Arrow 11">
            <a:extLst>
              <a:ext uri="{FF2B5EF4-FFF2-40B4-BE49-F238E27FC236}">
                <a16:creationId xmlns:a16="http://schemas.microsoft.com/office/drawing/2014/main" xmlns="" id="{CC95A126-5B7B-4150-86EF-ED265B1FE5F2}"/>
              </a:ext>
            </a:extLst>
          </p:cNvPr>
          <p:cNvSpPr/>
          <p:nvPr/>
        </p:nvSpPr>
        <p:spPr>
          <a:xfrm rot="2498528">
            <a:off x="2947988" y="2349500"/>
            <a:ext cx="382587" cy="2046288"/>
          </a:xfrm>
          <a:prstGeom prst="downArrow">
            <a:avLst>
              <a:gd name="adj1" fmla="val 50000"/>
              <a:gd name="adj2" fmla="val 154385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A0B2E5D4-C047-48DC-9529-E3C449E4F453}"/>
              </a:ext>
            </a:extLst>
          </p:cNvPr>
          <p:cNvSpPr/>
          <p:nvPr/>
        </p:nvSpPr>
        <p:spPr>
          <a:xfrm>
            <a:off x="3441698" y="2208346"/>
            <a:ext cx="3196708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Ξεκινώ τη </a:t>
            </a:r>
            <a:r>
              <a:rPr lang="el-GR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βιντεοκλήση</a:t>
            </a:r>
            <a:r>
              <a:rPr lang="el-GR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για </a:t>
            </a:r>
            <a:r>
              <a:rPr lang="el-GR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τηλεσυνάντηση</a:t>
            </a:r>
            <a:endParaRPr lang="el-GR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E369F371-A4A9-436B-9266-96A48923D1DE}"/>
              </a:ext>
            </a:extLst>
          </p:cNvPr>
          <p:cNvSpPr/>
          <p:nvPr/>
        </p:nvSpPr>
        <p:spPr>
          <a:xfrm>
            <a:off x="1763688" y="890130"/>
            <a:ext cx="4894289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b="1" dirty="0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Δομή </a:t>
            </a:r>
            <a:r>
              <a:rPr lang="el-GR" sz="3200" b="1" dirty="0" err="1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τηλεσυνάντησης</a:t>
            </a:r>
            <a:endParaRPr lang="en-US" sz="3200" b="1" dirty="0">
              <a:ln w="11430"/>
              <a:solidFill>
                <a:srgbClr val="00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E73EECB2-5F06-486A-8D9A-7C518472E023}"/>
              </a:ext>
            </a:extLst>
          </p:cNvPr>
          <p:cNvSpPr/>
          <p:nvPr/>
        </p:nvSpPr>
        <p:spPr>
          <a:xfrm>
            <a:off x="3645" y="1700808"/>
            <a:ext cx="8928403" cy="310854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l-GR" sz="2800" b="1" u="sng" dirty="0">
                <a:ln w="11430">
                  <a:solidFill>
                    <a:srgbClr val="FF0000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Εισαγωγή: 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-σύντομος</a:t>
            </a:r>
            <a:r>
              <a:rPr lang="el-GR" sz="2800" b="1" dirty="0">
                <a:ln w="11430">
                  <a:solidFill>
                    <a:srgbClr val="FF0000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 </a:t>
            </a:r>
            <a:r>
              <a:rPr lang="el-GR" sz="2800" b="1" dirty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χαιρετισμός</a:t>
            </a:r>
            <a:r>
              <a:rPr lang="el-GR" sz="2800" b="1" dirty="0">
                <a:ln w="11430">
                  <a:solidFill>
                    <a:srgbClr val="FF0000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 </a:t>
            </a:r>
            <a:r>
              <a:rPr lang="el-GR" sz="2800" b="1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σε γονείς και σε παιδιά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-αναφορά σε </a:t>
            </a:r>
            <a:r>
              <a:rPr lang="el-GR" sz="2800" b="1" dirty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κανόνες</a:t>
            </a:r>
            <a:r>
              <a:rPr lang="el-GR" sz="2800" b="1" dirty="0">
                <a:ln w="11430">
                  <a:solidFill>
                    <a:srgbClr val="FF0000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 </a:t>
            </a:r>
            <a:r>
              <a:rPr lang="el-GR" sz="2800" b="1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(όποτε χρειάζεται)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-σύντομη </a:t>
            </a:r>
            <a:r>
              <a:rPr lang="el-GR" sz="2800" b="1" dirty="0" err="1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διαδραστική</a:t>
            </a:r>
            <a:r>
              <a:rPr lang="el-GR" sz="2800" b="1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 </a:t>
            </a:r>
            <a:r>
              <a:rPr lang="el-GR" sz="2800" b="1" dirty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δραστηριότητα</a:t>
            </a:r>
            <a:r>
              <a:rPr lang="el-GR" sz="2800" b="1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 </a:t>
            </a:r>
            <a:r>
              <a:rPr lang="el-GR" sz="2800" b="1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με παιδιά (επιβεβαίωση συμμετοχής) </a:t>
            </a:r>
            <a:endParaRPr lang="en-US" sz="2800" b="1" dirty="0">
              <a:ln w="1143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712DFE1-E70E-4711-9E16-768CD9307435}"/>
              </a:ext>
            </a:extLst>
          </p:cNvPr>
          <p:cNvSpPr/>
          <p:nvPr/>
        </p:nvSpPr>
        <p:spPr>
          <a:xfrm>
            <a:off x="1763688" y="890130"/>
            <a:ext cx="4894289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b="1" dirty="0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Δομή </a:t>
            </a:r>
            <a:r>
              <a:rPr lang="el-GR" sz="3200" b="1" dirty="0" err="1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τηλεσυνάντησης</a:t>
            </a:r>
            <a:endParaRPr lang="en-US" sz="3200" b="1" dirty="0">
              <a:ln w="11430"/>
              <a:solidFill>
                <a:srgbClr val="00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701AAEF1-6B2F-4A96-905B-3B8A9AA2C147}"/>
              </a:ext>
            </a:extLst>
          </p:cNvPr>
          <p:cNvSpPr/>
          <p:nvPr/>
        </p:nvSpPr>
        <p:spPr>
          <a:xfrm>
            <a:off x="0" y="1916832"/>
            <a:ext cx="8928403" cy="440120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dirty="0">
                <a:ln w="11430">
                  <a:solidFill>
                    <a:srgbClr val="FF0000"/>
                  </a:solidFill>
                </a:ln>
                <a:solidFill>
                  <a:srgbClr val="CC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2.ΚΥΡΙΟ ΜΕΡΟΣ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-επιλογή κάποιων δραστηριοτήτων που δόθηκαν ασύγχρονα.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-</a:t>
            </a:r>
            <a:r>
              <a:rPr lang="el-GR" sz="2800" b="1" dirty="0" err="1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διαδραστικές</a:t>
            </a:r>
            <a:r>
              <a:rPr lang="el-GR" sz="2800" b="1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 – ευχάριστες δραστηριότητες με παιδιά που εξασφαλίζουν τη συμμετοχή όλων των παιδιών.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-σεβασμός στα λάθη των παιδιών.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F2046038-78F7-4931-A699-0DA8A838B36C}"/>
              </a:ext>
            </a:extLst>
          </p:cNvPr>
          <p:cNvSpPr/>
          <p:nvPr/>
        </p:nvSpPr>
        <p:spPr>
          <a:xfrm>
            <a:off x="1763688" y="890130"/>
            <a:ext cx="4894289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b="1" dirty="0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Δομή </a:t>
            </a:r>
            <a:r>
              <a:rPr lang="el-GR" sz="3200" b="1" dirty="0" err="1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τηλεσυνάντησης</a:t>
            </a:r>
            <a:endParaRPr lang="en-US" sz="3200" b="1" dirty="0">
              <a:ln w="11430"/>
              <a:solidFill>
                <a:srgbClr val="00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EE749BDA-A815-4D04-BC91-D102308C2E0E}"/>
              </a:ext>
            </a:extLst>
          </p:cNvPr>
          <p:cNvSpPr/>
          <p:nvPr/>
        </p:nvSpPr>
        <p:spPr>
          <a:xfrm>
            <a:off x="3645" y="1700808"/>
            <a:ext cx="8928403" cy="375487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u="sng" dirty="0">
                <a:ln w="11430">
                  <a:solidFill>
                    <a:srgbClr val="FF0000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3.Κλείσιμο: 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-σύντομη – εύκολη </a:t>
            </a:r>
            <a:r>
              <a:rPr lang="el-GR" sz="2800" b="1" dirty="0" err="1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διαδραστική</a:t>
            </a:r>
            <a:r>
              <a:rPr lang="el-GR" sz="2800" b="1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 </a:t>
            </a:r>
            <a:r>
              <a:rPr lang="el-GR" sz="2800" b="1" dirty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δραστηριότητα</a:t>
            </a:r>
            <a:r>
              <a:rPr lang="el-GR" sz="2800" b="1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 </a:t>
            </a:r>
            <a:r>
              <a:rPr lang="el-GR" sz="2800" b="1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με παιδιά. 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-σύντομος</a:t>
            </a:r>
            <a:r>
              <a:rPr lang="el-GR" sz="2800" b="1" dirty="0">
                <a:ln w="11430">
                  <a:solidFill>
                    <a:srgbClr val="FF0000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 </a:t>
            </a:r>
            <a:r>
              <a:rPr lang="el-GR" sz="2800" b="1" dirty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αποχαιρετισμός</a:t>
            </a:r>
            <a:r>
              <a:rPr lang="el-GR" sz="2800" b="1" dirty="0">
                <a:ln w="11430">
                  <a:solidFill>
                    <a:srgbClr val="FF0000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 </a:t>
            </a:r>
            <a:r>
              <a:rPr lang="el-GR" sz="2800" b="1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  <a:cs typeface="+mn-cs"/>
              </a:rPr>
              <a:t>σε γονείς και σε παιδιά.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ln w="1143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901</TotalTime>
  <Words>567</Words>
  <Application>Microsoft Office PowerPoint</Application>
  <PresentationFormat>On-screen Show (4:3)</PresentationFormat>
  <Paragraphs>102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Segoe Script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Costas</dc:creator>
  <cp:lastModifiedBy>Windows User</cp:lastModifiedBy>
  <cp:revision>144</cp:revision>
  <dcterms:created xsi:type="dcterms:W3CDTF">2014-02-13T17:48:27Z</dcterms:created>
  <dcterms:modified xsi:type="dcterms:W3CDTF">2020-05-03T16:32:45Z</dcterms:modified>
</cp:coreProperties>
</file>